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9" r:id="rId2"/>
  </p:sldMasterIdLst>
  <p:notesMasterIdLst>
    <p:notesMasterId r:id="rId38"/>
  </p:notesMasterIdLst>
  <p:sldIdLst>
    <p:sldId id="257" r:id="rId3"/>
    <p:sldId id="27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</p:sldIdLst>
  <p:sldSz cx="9144000" cy="5143500" type="screen16x9"/>
  <p:notesSz cx="6858000" cy="9144000"/>
  <p:embeddedFontLst>
    <p:embeddedFont>
      <p:font typeface="Lato" panose="020F0502020204030203" pitchFamily="34" charset="0"/>
      <p:regular r:id="rId39"/>
      <p:bold r:id="rId40"/>
      <p:italic r:id="rId41"/>
      <p:boldItalic r:id="rId42"/>
    </p:embeddedFont>
    <p:embeddedFont>
      <p:font typeface="Roboto Mono" panose="00000009000000000000" pitchFamily="49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gn4RnuXF/QEUyMcxoCAL9RWUqf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565"/>
    <a:srgbClr val="CF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06AC0F-7CE3-45AA-A2D6-FAC9B3F8C9B9}">
  <a:tblStyle styleId="{1A06AC0F-7CE3-45AA-A2D6-FAC9B3F8C9B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02173716-CD1E-4B21-A8C0-6EA91E34272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D6A4C47-A712-44B4-ADD3-A26DCF18DF13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78" d="100"/>
          <a:sy n="78" d="100"/>
        </p:scale>
        <p:origin x="940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55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04fea58dc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04fea58dc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2a2e8f01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g352a2e8f01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NEED more cleared picture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60139cf8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3560139cf8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NEED more cleared picture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2dda51072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352dda51072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NEED more cleared picture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2dda51072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352dda51072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NEED more cleared picture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2dda51072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352dda51072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OLS model confirms the visual patterns.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Pricing is shaped not just by race and CRA status, but also by credit scores, geography, and income.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Borrowers from certain states or with missing sex data pay more — even if their credit scores are the same.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approval alone does not guarantee fairness and these pricing gaps aren’t just about risk. They reflect broader structural factors for further explorations.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5e43450cf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g355e43450cf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5e43450cf_15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355e43450cf_15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04fceb9051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04fceb9051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04fea58d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04fea58d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5e43450cf_13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</a:t>
            </a:r>
            <a:r>
              <a:rPr lang="en" sz="1300" b="1">
                <a:solidFill>
                  <a:srgbClr val="192665"/>
                </a:solidFill>
              </a:rPr>
              <a:t>Situation, Complication, Question &amp; Key Findings</a:t>
            </a:r>
            <a:endParaRPr sz="1300" b="1">
              <a:solidFill>
                <a:srgbClr val="19266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92665"/>
                </a:solidFill>
              </a:rPr>
              <a:t>Approval Rate:</a:t>
            </a:r>
            <a:r>
              <a:rPr lang="en" sz="1300" b="1">
                <a:solidFill>
                  <a:srgbClr val="EC2F89"/>
                </a:solidFill>
              </a:rPr>
              <a:t>Racial and Socioeconomic Gap on Approval Rate</a:t>
            </a:r>
            <a:endParaRPr sz="1300" b="1">
              <a:solidFill>
                <a:srgbClr val="EC2F8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C2F89"/>
                </a:solidFill>
              </a:rPr>
              <a:t>Mortgage cost:</a:t>
            </a:r>
            <a:r>
              <a:rPr lang="en" sz="1300" b="1">
                <a:solidFill>
                  <a:srgbClr val="2EAEE3"/>
                </a:solidFill>
              </a:rPr>
              <a:t>Racial and Socioeconomic Gap on Interest Rate Spread</a:t>
            </a:r>
            <a:endParaRPr sz="1300" b="1">
              <a:solidFill>
                <a:srgbClr val="EC2F8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192665"/>
              </a:solidFill>
            </a:endParaRPr>
          </a:p>
        </p:txBody>
      </p:sp>
      <p:sp>
        <p:nvSpPr>
          <p:cNvPr id="127" name="Google Shape;127;g355e43450cf_1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04fea58dc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04fea58dc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04fea58dca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04fea58dca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04fea58dca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04fea58dca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04fea58dc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04fea58dc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560139cf8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g3560139cf8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NEED more cleared picture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2a2e8f01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352a2e8f01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4fea58d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04fea58d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55e43450cf_13_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g355e43450cf_13_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355e43450cf_13_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55e43450cf_13_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g355e43450cf_13_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g355e43450cf_13_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5e43450cf_13_1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g355e43450cf_13_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5e43450cf_13_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g355e43450cf_13_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5" name="Google Shape;65;g355e43450cf_13_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6" name="Google Shape;66;g355e43450cf_13_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5e43450cf_13_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g355e43450cf_13_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5e43450cf_13_2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g355e43450cf_13_2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g355e43450cf_13_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5e43450cf_13_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355e43450cf_13_2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g355e43450cf_13_2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" name="Google Shape;78;g355e43450cf_13_2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g355e43450cf_13_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5e43450cf_13_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2" name="Google Shape;82;g355e43450cf_13_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5e43450cf_13_3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g355e43450cf_13_3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g355e43450cf_13_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5e43450cf_13_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5e43450cf_13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g355e43450cf_13_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g355e43450cf_13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0" y="1864426"/>
            <a:ext cx="9144000" cy="1353787"/>
          </a:xfrm>
          <a:prstGeom prst="rect">
            <a:avLst/>
          </a:prstGeom>
          <a:solidFill>
            <a:srgbClr val="2EAE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Evaluating Mortgage Lending Equity in the South Atlantic: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CRA-Linked HMDA Analysis for NCRC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0" y="3218213"/>
            <a:ext cx="9144000" cy="1925287"/>
          </a:xfrm>
          <a:prstGeom prst="rect">
            <a:avLst/>
          </a:prstGeom>
          <a:solidFill>
            <a:srgbClr val="1926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-12844" y="3316598"/>
            <a:ext cx="9156844" cy="204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Johns Hopkins University Carey Business School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Team 10</a:t>
            </a:r>
            <a:endParaRPr sz="2000" b="0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9446" y="4615983"/>
            <a:ext cx="1813385" cy="42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"/>
          <p:cNvSpPr txBox="1"/>
          <p:nvPr/>
        </p:nvSpPr>
        <p:spPr>
          <a:xfrm>
            <a:off x="203575" y="1030225"/>
            <a:ext cx="3206700" cy="3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192665"/>
                </a:solidFill>
              </a:rPr>
              <a:t>We defined a </a:t>
            </a:r>
            <a:r>
              <a:rPr lang="en" sz="1550" b="1">
                <a:solidFill>
                  <a:srgbClr val="192665"/>
                </a:solidFill>
              </a:rPr>
              <a:t>baseline</a:t>
            </a:r>
            <a:r>
              <a:rPr lang="en" sz="1550">
                <a:solidFill>
                  <a:srgbClr val="192665"/>
                </a:solidFill>
              </a:rPr>
              <a:t> borrower profile by setting:</a:t>
            </a:r>
            <a:endParaRPr sz="1550">
              <a:solidFill>
                <a:srgbClr val="192665"/>
              </a:solidFill>
            </a:endParaRPr>
          </a:p>
          <a:p>
            <a:pPr marL="457200" lvl="0" indent="-3270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65"/>
              </a:buClr>
              <a:buSzPts val="1550"/>
              <a:buChar char="●"/>
            </a:pPr>
            <a:r>
              <a:rPr lang="en" sz="1550" b="1">
                <a:solidFill>
                  <a:srgbClr val="192665"/>
                </a:solidFill>
              </a:rPr>
              <a:t>Loan amount and term:</a:t>
            </a:r>
            <a:r>
              <a:rPr lang="en" sz="1550">
                <a:solidFill>
                  <a:srgbClr val="192665"/>
                </a:solidFill>
              </a:rPr>
              <a:t> Sample Medians</a:t>
            </a:r>
            <a:endParaRPr sz="1550">
              <a:solidFill>
                <a:srgbClr val="192665"/>
              </a:solidFill>
            </a:endParaRPr>
          </a:p>
          <a:p>
            <a:pPr marL="457200" lvl="0" indent="-3270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65"/>
              </a:buClr>
              <a:buSzPts val="1550"/>
              <a:buChar char="●"/>
            </a:pPr>
            <a:r>
              <a:rPr lang="en" sz="1550" b="1">
                <a:solidFill>
                  <a:srgbClr val="192665"/>
                </a:solidFill>
              </a:rPr>
              <a:t>Applicant sex, race, loan type, loan purpose</a:t>
            </a:r>
            <a:r>
              <a:rPr lang="en" sz="1550">
                <a:solidFill>
                  <a:srgbClr val="192665"/>
                </a:solidFill>
              </a:rPr>
              <a:t>: </a:t>
            </a:r>
            <a:endParaRPr sz="1550">
              <a:solidFill>
                <a:srgbClr val="192665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192665"/>
                </a:solidFill>
              </a:rPr>
              <a:t>Most Frequent Categories</a:t>
            </a:r>
            <a:endParaRPr sz="1550">
              <a:solidFill>
                <a:srgbClr val="192665"/>
              </a:solidFill>
            </a:endParaRPr>
          </a:p>
          <a:p>
            <a:pPr marL="457200" lvl="0" indent="-3270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65"/>
              </a:buClr>
              <a:buSzPts val="1550"/>
              <a:buChar char="●"/>
            </a:pPr>
            <a:r>
              <a:rPr lang="en" sz="1550" b="1">
                <a:solidFill>
                  <a:srgbClr val="192665"/>
                </a:solidFill>
              </a:rPr>
              <a:t>MSA, open-end line, balloon payment, interest-only</a:t>
            </a:r>
            <a:r>
              <a:rPr lang="en" sz="1550">
                <a:solidFill>
                  <a:srgbClr val="192665"/>
                </a:solidFill>
              </a:rPr>
              <a:t>: </a:t>
            </a:r>
            <a:endParaRPr sz="1550">
              <a:solidFill>
                <a:srgbClr val="192665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192665"/>
                </a:solidFill>
              </a:rPr>
              <a:t>Most Frequent</a:t>
            </a:r>
            <a:endParaRPr sz="1550" b="1" i="0" u="none" strike="noStrike" cap="none">
              <a:solidFill>
                <a:srgbClr val="19266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3"/>
          <p:cNvSpPr/>
          <p:nvPr/>
        </p:nvSpPr>
        <p:spPr>
          <a:xfrm>
            <a:off x="0" y="3525"/>
            <a:ext cx="9144000" cy="838800"/>
          </a:xfrm>
          <a:prstGeom prst="rect">
            <a:avLst/>
          </a:prstGeom>
          <a:solidFill>
            <a:srgbClr val="2EAE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12% </a:t>
            </a:r>
            <a:r>
              <a:rPr lang="en" sz="1900" b="1" dirty="0">
                <a:solidFill>
                  <a:schemeClr val="lt1"/>
                </a:solidFill>
              </a:rPr>
              <a:t>P</a:t>
            </a:r>
            <a:r>
              <a:rPr lang="en" sz="19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redicted </a:t>
            </a:r>
            <a:r>
              <a:rPr lang="en" sz="1900" b="1" dirty="0">
                <a:solidFill>
                  <a:schemeClr val="lt1"/>
                </a:solidFill>
              </a:rPr>
              <a:t>A</a:t>
            </a:r>
            <a:r>
              <a:rPr lang="en" sz="19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pproval </a:t>
            </a:r>
            <a:r>
              <a:rPr lang="en" sz="1900" b="1" dirty="0">
                <a:solidFill>
                  <a:schemeClr val="lt1"/>
                </a:solidFill>
              </a:rPr>
              <a:t>R</a:t>
            </a:r>
            <a:r>
              <a:rPr lang="en" sz="19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ate of </a:t>
            </a:r>
            <a:r>
              <a:rPr lang="en" sz="1900" b="1" dirty="0">
                <a:solidFill>
                  <a:schemeClr val="lt1"/>
                </a:solidFill>
              </a:rPr>
              <a:t>a</a:t>
            </a:r>
            <a:r>
              <a:rPr lang="en" sz="19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900" b="1" dirty="0">
                <a:solidFill>
                  <a:schemeClr val="lt1"/>
                </a:solidFill>
              </a:rPr>
              <a:t>L</a:t>
            </a:r>
            <a:r>
              <a:rPr lang="en" sz="19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ow-income </a:t>
            </a:r>
            <a:r>
              <a:rPr lang="en" sz="1900" b="1" dirty="0">
                <a:solidFill>
                  <a:schemeClr val="lt1"/>
                </a:solidFill>
              </a:rPr>
              <a:t>A</a:t>
            </a:r>
            <a:r>
              <a:rPr lang="en" sz="19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pplicant at a CRA-rated </a:t>
            </a:r>
            <a:r>
              <a:rPr lang="en" sz="1900" b="1" dirty="0">
                <a:solidFill>
                  <a:schemeClr val="lt1"/>
                </a:solidFill>
              </a:rPr>
              <a:t>B</a:t>
            </a:r>
            <a:r>
              <a:rPr lang="en" sz="19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ank 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3"/>
          <p:cNvSpPr txBox="1">
            <a:spLocks noGrp="1"/>
          </p:cNvSpPr>
          <p:nvPr>
            <p:ph type="sldNum" idx="12"/>
          </p:nvPr>
        </p:nvSpPr>
        <p:spPr>
          <a:xfrm>
            <a:off x="8595296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58" name="Google Shape;25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026" y="67978"/>
            <a:ext cx="878975" cy="2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3"/>
          <p:cNvSpPr/>
          <p:nvPr/>
        </p:nvSpPr>
        <p:spPr>
          <a:xfrm>
            <a:off x="4503138" y="2845975"/>
            <a:ext cx="14679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40.9%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0" name="Google Shape;260;p13"/>
          <p:cNvSpPr/>
          <p:nvPr/>
        </p:nvSpPr>
        <p:spPr>
          <a:xfrm>
            <a:off x="6147963" y="2846000"/>
            <a:ext cx="14679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38.7%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1" name="Google Shape;261;p13"/>
          <p:cNvSpPr/>
          <p:nvPr/>
        </p:nvSpPr>
        <p:spPr>
          <a:xfrm>
            <a:off x="4503138" y="3565500"/>
            <a:ext cx="1467900" cy="548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</a:rPr>
              <a:t>  12.3%</a:t>
            </a:r>
            <a:endParaRPr sz="2100" b="1">
              <a:solidFill>
                <a:schemeClr val="lt1"/>
              </a:solidFill>
            </a:endParaRPr>
          </a:p>
        </p:txBody>
      </p:sp>
      <p:sp>
        <p:nvSpPr>
          <p:cNvPr id="262" name="Google Shape;262;p13"/>
          <p:cNvSpPr txBox="1"/>
          <p:nvPr/>
        </p:nvSpPr>
        <p:spPr>
          <a:xfrm>
            <a:off x="3594000" y="1138475"/>
            <a:ext cx="5389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92665"/>
                </a:solidFill>
              </a:rPr>
              <a:t>After controlling these variables, CRA </a:t>
            </a:r>
            <a:r>
              <a:rPr lang="en" sz="1600" b="1">
                <a:solidFill>
                  <a:srgbClr val="192665"/>
                </a:solidFill>
              </a:rPr>
              <a:t>may benefit middle- and high-income applicants</a:t>
            </a:r>
            <a:r>
              <a:rPr lang="en" sz="1600">
                <a:solidFill>
                  <a:srgbClr val="192665"/>
                </a:solidFill>
              </a:rPr>
              <a:t>, but potentially </a:t>
            </a:r>
            <a:r>
              <a:rPr lang="en" sz="1600" b="1">
                <a:solidFill>
                  <a:srgbClr val="192665"/>
                </a:solidFill>
              </a:rPr>
              <a:t>disadvantage low-income individuals</a:t>
            </a:r>
            <a:r>
              <a:rPr lang="en" sz="1600">
                <a:solidFill>
                  <a:srgbClr val="192665"/>
                </a:solidFill>
              </a:rPr>
              <a:t>.</a:t>
            </a:r>
            <a:endParaRPr sz="2000">
              <a:solidFill>
                <a:srgbClr val="192665"/>
              </a:solidFill>
            </a:endParaRPr>
          </a:p>
        </p:txBody>
      </p:sp>
      <p:cxnSp>
        <p:nvCxnSpPr>
          <p:cNvPr id="263" name="Google Shape;263;p13"/>
          <p:cNvCxnSpPr/>
          <p:nvPr/>
        </p:nvCxnSpPr>
        <p:spPr>
          <a:xfrm>
            <a:off x="7699538" y="2534850"/>
            <a:ext cx="31500" cy="227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13"/>
          <p:cNvCxnSpPr/>
          <p:nvPr/>
        </p:nvCxnSpPr>
        <p:spPr>
          <a:xfrm rot="10800000" flipH="1">
            <a:off x="3271250" y="4147325"/>
            <a:ext cx="5583000" cy="2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" name="Google Shape;265;p13"/>
          <p:cNvSpPr txBox="1"/>
          <p:nvPr/>
        </p:nvSpPr>
        <p:spPr>
          <a:xfrm>
            <a:off x="3163338" y="2844050"/>
            <a:ext cx="13398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Non-Low Income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6" name="Google Shape;266;p13"/>
          <p:cNvSpPr txBox="1"/>
          <p:nvPr/>
        </p:nvSpPr>
        <p:spPr>
          <a:xfrm>
            <a:off x="3410263" y="3630550"/>
            <a:ext cx="108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Low Income</a:t>
            </a:r>
            <a:endParaRPr/>
          </a:p>
        </p:txBody>
      </p:sp>
      <p:sp>
        <p:nvSpPr>
          <p:cNvPr id="267" name="Google Shape;267;p13"/>
          <p:cNvSpPr txBox="1"/>
          <p:nvPr/>
        </p:nvSpPr>
        <p:spPr>
          <a:xfrm>
            <a:off x="4503138" y="2444638"/>
            <a:ext cx="146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CRA Prediction</a:t>
            </a:r>
            <a:endParaRPr sz="1200"/>
          </a:p>
        </p:txBody>
      </p:sp>
      <p:sp>
        <p:nvSpPr>
          <p:cNvPr id="268" name="Google Shape;268;p13"/>
          <p:cNvSpPr txBox="1"/>
          <p:nvPr/>
        </p:nvSpPr>
        <p:spPr>
          <a:xfrm>
            <a:off x="6147963" y="2338450"/>
            <a:ext cx="1467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Non-CRA Prediction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269" name="Google Shape;269;p13"/>
          <p:cNvSpPr txBox="1"/>
          <p:nvPr/>
        </p:nvSpPr>
        <p:spPr>
          <a:xfrm>
            <a:off x="7699543" y="2444650"/>
            <a:ext cx="133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CRA</a:t>
            </a:r>
            <a:r>
              <a:rPr lang="en" sz="1100" b="1">
                <a:solidFill>
                  <a:schemeClr val="dk1"/>
                </a:solidFill>
              </a:rPr>
              <a:t> - Non CR</a:t>
            </a:r>
            <a:r>
              <a:rPr lang="en" sz="1200" b="1">
                <a:solidFill>
                  <a:schemeClr val="dk1"/>
                </a:solidFill>
              </a:rPr>
              <a:t>A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70" name="Google Shape;270;p13"/>
          <p:cNvSpPr/>
          <p:nvPr/>
        </p:nvSpPr>
        <p:spPr>
          <a:xfrm>
            <a:off x="7814725" y="2850800"/>
            <a:ext cx="935700" cy="5817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2.2%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1" name="Google Shape;271;p13"/>
          <p:cNvSpPr/>
          <p:nvPr/>
        </p:nvSpPr>
        <p:spPr>
          <a:xfrm>
            <a:off x="7792825" y="3545350"/>
            <a:ext cx="935700" cy="538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</a:rPr>
              <a:t>-14.4%</a:t>
            </a:r>
            <a:endParaRPr sz="1700" b="1">
              <a:solidFill>
                <a:schemeClr val="lt1"/>
              </a:solidFill>
            </a:endParaRPr>
          </a:p>
        </p:txBody>
      </p:sp>
      <p:sp>
        <p:nvSpPr>
          <p:cNvPr id="272" name="Google Shape;272;p13"/>
          <p:cNvSpPr txBox="1"/>
          <p:nvPr/>
        </p:nvSpPr>
        <p:spPr>
          <a:xfrm>
            <a:off x="3285363" y="421812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Gap </a:t>
            </a:r>
            <a:endParaRPr sz="11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(Non-</a:t>
            </a:r>
            <a:r>
              <a:rPr lang="en" sz="1200" b="1">
                <a:solidFill>
                  <a:schemeClr val="dk1"/>
                </a:solidFill>
              </a:rPr>
              <a:t>low</a:t>
            </a:r>
            <a:r>
              <a:rPr lang="en" sz="1100" b="1">
                <a:solidFill>
                  <a:schemeClr val="dk1"/>
                </a:solidFill>
              </a:rPr>
              <a:t> - Low)</a:t>
            </a:r>
            <a:endParaRPr/>
          </a:p>
        </p:txBody>
      </p:sp>
      <p:sp>
        <p:nvSpPr>
          <p:cNvPr id="273" name="Google Shape;273;p13"/>
          <p:cNvSpPr/>
          <p:nvPr/>
        </p:nvSpPr>
        <p:spPr>
          <a:xfrm>
            <a:off x="4503138" y="4204675"/>
            <a:ext cx="1467900" cy="5037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28.6%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13"/>
          <p:cNvSpPr/>
          <p:nvPr/>
        </p:nvSpPr>
        <p:spPr>
          <a:xfrm>
            <a:off x="6147963" y="4204625"/>
            <a:ext cx="1467900" cy="5037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12%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5" name="Google Shape;275;p13"/>
          <p:cNvSpPr/>
          <p:nvPr/>
        </p:nvSpPr>
        <p:spPr>
          <a:xfrm>
            <a:off x="7804163" y="4204675"/>
            <a:ext cx="935700" cy="5037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16.6%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p13"/>
          <p:cNvSpPr/>
          <p:nvPr/>
        </p:nvSpPr>
        <p:spPr>
          <a:xfrm>
            <a:off x="6147975" y="3558763"/>
            <a:ext cx="1467900" cy="5487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26.7%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7" name="Google Shape;277;p13"/>
          <p:cNvSpPr/>
          <p:nvPr/>
        </p:nvSpPr>
        <p:spPr>
          <a:xfrm>
            <a:off x="4551525" y="2432125"/>
            <a:ext cx="1339800" cy="369300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3"/>
          <p:cNvSpPr/>
          <p:nvPr/>
        </p:nvSpPr>
        <p:spPr>
          <a:xfrm>
            <a:off x="3288000" y="3637275"/>
            <a:ext cx="1130700" cy="369300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9" name="Google Shape;279;p13"/>
          <p:cNvCxnSpPr/>
          <p:nvPr/>
        </p:nvCxnSpPr>
        <p:spPr>
          <a:xfrm>
            <a:off x="5719450" y="2801425"/>
            <a:ext cx="0" cy="9447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" name="Google Shape;280;p13"/>
          <p:cNvCxnSpPr>
            <a:stCxn id="278" idx="3"/>
          </p:cNvCxnSpPr>
          <p:nvPr/>
        </p:nvCxnSpPr>
        <p:spPr>
          <a:xfrm>
            <a:off x="4418700" y="3821925"/>
            <a:ext cx="514800" cy="27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4fea58dca_0_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200"/>
              <a:t>11</a:t>
            </a:fld>
            <a:endParaRPr sz="1200"/>
          </a:p>
        </p:txBody>
      </p:sp>
      <p:sp>
        <p:nvSpPr>
          <p:cNvPr id="286" name="Google Shape;286;g304fea58dca_0_10"/>
          <p:cNvSpPr/>
          <p:nvPr/>
        </p:nvSpPr>
        <p:spPr>
          <a:xfrm>
            <a:off x="0" y="0"/>
            <a:ext cx="9144000" cy="838800"/>
          </a:xfrm>
          <a:prstGeom prst="rect">
            <a:avLst/>
          </a:prstGeom>
          <a:solidFill>
            <a:srgbClr val="2EAE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dirty="0">
                <a:solidFill>
                  <a:schemeClr val="lt1"/>
                </a:solidFill>
              </a:rPr>
              <a:t>CRA: Mitigating Some Inequality, Reinforcing or Creating New Issues</a:t>
            </a:r>
            <a:endParaRPr sz="2000" b="1" dirty="0">
              <a:solidFill>
                <a:schemeClr val="lt1"/>
              </a:solidFill>
            </a:endParaRPr>
          </a:p>
        </p:txBody>
      </p:sp>
      <p:graphicFrame>
        <p:nvGraphicFramePr>
          <p:cNvPr id="287" name="Google Shape;287;g304fea58dca_0_10"/>
          <p:cNvGraphicFramePr/>
          <p:nvPr/>
        </p:nvGraphicFramePr>
        <p:xfrm>
          <a:off x="127600" y="1542138"/>
          <a:ext cx="4617575" cy="2697076"/>
        </p:xfrm>
        <a:graphic>
          <a:graphicData uri="http://schemas.openxmlformats.org/drawingml/2006/table">
            <a:tbl>
              <a:tblPr>
                <a:noFill/>
                <a:tableStyleId>{02173716-CD1E-4B21-A8C0-6EA91E342728}</a:tableStyleId>
              </a:tblPr>
              <a:tblGrid>
                <a:gridCol w="151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1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CRA OR (exp)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Non-CRA OR (exp)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CRA OR/Non-CRA OR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Black or African American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1.18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0.36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3.24 </a:t>
                      </a:r>
                      <a:r>
                        <a:rPr lang="en" sz="1900" b="1">
                          <a:solidFill>
                            <a:schemeClr val="lt1"/>
                          </a:solidFill>
                        </a:rPr>
                        <a:t>⬆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Asian (General)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1.73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1.24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1.39 </a:t>
                      </a:r>
                      <a:r>
                        <a:rPr lang="en" sz="1900" b="1">
                          <a:solidFill>
                            <a:schemeClr val="lt1"/>
                          </a:solidFill>
                        </a:rPr>
                        <a:t>⬆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Native Hawaiian and Other Pacific Islander (General)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0.22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1.10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0.20 </a:t>
                      </a:r>
                      <a:r>
                        <a:rPr lang="en" sz="2200" b="1">
                          <a:solidFill>
                            <a:schemeClr val="lt1"/>
                          </a:solidFill>
                        </a:rPr>
                        <a:t>⬇</a:t>
                      </a:r>
                      <a:endParaRPr sz="22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White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1.74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1.28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1.36 </a:t>
                      </a:r>
                      <a:r>
                        <a:rPr lang="en" sz="1900" b="1">
                          <a:solidFill>
                            <a:schemeClr val="lt1"/>
                          </a:solidFill>
                        </a:rPr>
                        <a:t>⬆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88" name="Google Shape;288;g304fea58dca_0_10"/>
          <p:cNvCxnSpPr/>
          <p:nvPr/>
        </p:nvCxnSpPr>
        <p:spPr>
          <a:xfrm>
            <a:off x="3324175" y="1649700"/>
            <a:ext cx="3600" cy="267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g304fea58dca_0_10"/>
          <p:cNvSpPr txBox="1"/>
          <p:nvPr/>
        </p:nvSpPr>
        <p:spPr>
          <a:xfrm>
            <a:off x="601513" y="4456500"/>
            <a:ext cx="516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73763"/>
                </a:solidFill>
              </a:rPr>
              <a:t>CRA isn’t a failure — but it’s incomplete. </a:t>
            </a:r>
            <a:endParaRPr sz="1600">
              <a:solidFill>
                <a:srgbClr val="073763"/>
              </a:solidFill>
            </a:endParaRPr>
          </a:p>
        </p:txBody>
      </p:sp>
      <p:sp>
        <p:nvSpPr>
          <p:cNvPr id="290" name="Google Shape;290;g304fea58dca_0_10"/>
          <p:cNvSpPr txBox="1"/>
          <p:nvPr/>
        </p:nvSpPr>
        <p:spPr>
          <a:xfrm>
            <a:off x="4985700" y="1401425"/>
            <a:ext cx="41583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CRA helps </a:t>
            </a:r>
            <a:r>
              <a:rPr lang="en" b="1">
                <a:solidFill>
                  <a:srgbClr val="073763"/>
                </a:solidFill>
              </a:rPr>
              <a:t>improve access for some underserved groups.</a:t>
            </a:r>
            <a:endParaRPr b="1">
              <a:solidFill>
                <a:srgbClr val="073763"/>
              </a:solidFill>
            </a:endParaRPr>
          </a:p>
          <a:p>
            <a:pPr marL="457200" marR="3810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1300"/>
              <a:buChar char="●"/>
            </a:pPr>
            <a:r>
              <a:rPr lang="en" sz="1300" b="1">
                <a:solidFill>
                  <a:srgbClr val="073763"/>
                </a:solidFill>
              </a:rPr>
              <a:t>Black and Asian</a:t>
            </a:r>
            <a:r>
              <a:rPr lang="en" sz="1300">
                <a:solidFill>
                  <a:srgbClr val="073763"/>
                </a:solidFill>
              </a:rPr>
              <a:t> borrowers face significantly</a:t>
            </a:r>
            <a:r>
              <a:rPr lang="en" sz="1300" b="1">
                <a:solidFill>
                  <a:srgbClr val="073763"/>
                </a:solidFill>
              </a:rPr>
              <a:t> higher approval odds</a:t>
            </a:r>
            <a:r>
              <a:rPr lang="en" sz="1300">
                <a:solidFill>
                  <a:srgbClr val="073763"/>
                </a:solidFill>
              </a:rPr>
              <a:t> at CRA-rated institutions compared to non-CRA lenders (e.g., </a:t>
            </a:r>
            <a:r>
              <a:rPr lang="en" sz="1300" b="1">
                <a:solidFill>
                  <a:srgbClr val="073763"/>
                </a:solidFill>
              </a:rPr>
              <a:t>OR ↑3.24</a:t>
            </a:r>
            <a:r>
              <a:rPr lang="en" sz="1300">
                <a:solidFill>
                  <a:srgbClr val="073763"/>
                </a:solidFill>
              </a:rPr>
              <a:t>).</a:t>
            </a:r>
            <a:endParaRPr sz="1300">
              <a:solidFill>
                <a:srgbClr val="073763"/>
              </a:solidFill>
            </a:endParaRPr>
          </a:p>
          <a:p>
            <a:pPr marL="0" marR="3810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CRA may </a:t>
            </a:r>
            <a:r>
              <a:rPr lang="en" b="1">
                <a:solidFill>
                  <a:srgbClr val="073763"/>
                </a:solidFill>
              </a:rPr>
              <a:t>introduce new disparities.</a:t>
            </a:r>
            <a:endParaRPr b="1">
              <a:solidFill>
                <a:srgbClr val="073763"/>
              </a:solidFill>
            </a:endParaRPr>
          </a:p>
          <a:p>
            <a:pPr marL="457200" marR="381000" lvl="0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300" b="1">
                <a:solidFill>
                  <a:srgbClr val="073763"/>
                </a:solidFill>
              </a:rPr>
              <a:t>Native Hawaiian and Other Pacific Islanders </a:t>
            </a:r>
            <a:r>
              <a:rPr lang="en" sz="1300">
                <a:solidFill>
                  <a:srgbClr val="073763"/>
                </a:solidFill>
              </a:rPr>
              <a:t>appear to be more </a:t>
            </a:r>
            <a:r>
              <a:rPr lang="en" sz="1300" b="1">
                <a:solidFill>
                  <a:srgbClr val="073763"/>
                </a:solidFill>
              </a:rPr>
              <a:t>disadvantaged </a:t>
            </a:r>
            <a:r>
              <a:rPr lang="en" sz="1300">
                <a:solidFill>
                  <a:srgbClr val="073763"/>
                </a:solidFill>
              </a:rPr>
              <a:t>at CRA institutions (OR = 0.22 vs 1.10), suggesting that CRA benefits are not evenly distributed.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291" name="Google Shape;291;g304fea58dca_0_10"/>
          <p:cNvSpPr txBox="1"/>
          <p:nvPr/>
        </p:nvSpPr>
        <p:spPr>
          <a:xfrm>
            <a:off x="193800" y="993450"/>
            <a:ext cx="8756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73763"/>
                </a:solidFill>
              </a:rPr>
              <a:t>Due to </a:t>
            </a:r>
            <a:r>
              <a:rPr lang="en" sz="1500" b="1">
                <a:solidFill>
                  <a:srgbClr val="073763"/>
                </a:solidFill>
              </a:rPr>
              <a:t>sample imbalance</a:t>
            </a:r>
            <a:r>
              <a:rPr lang="en" sz="1500">
                <a:solidFill>
                  <a:srgbClr val="073763"/>
                </a:solidFill>
              </a:rPr>
              <a:t>, we ran separate regressions for the</a:t>
            </a:r>
            <a:r>
              <a:rPr lang="en" sz="1500" b="1">
                <a:solidFill>
                  <a:srgbClr val="073763"/>
                </a:solidFill>
              </a:rPr>
              <a:t> CRA and non-CRA subsamples</a:t>
            </a:r>
            <a:r>
              <a:rPr lang="en" sz="1500">
                <a:solidFill>
                  <a:srgbClr val="073763"/>
                </a:solidFill>
              </a:rPr>
              <a:t>.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2a2e8f015_0_8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297" name="Google Shape;297;g352a2e8f015_0_8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298" name="Google Shape;298;g352a2e8f015_0_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9446" y="4615983"/>
            <a:ext cx="1813385" cy="42368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352a2e8f015_0_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00" name="Google Shape;300;g352a2e8f015_0_87"/>
          <p:cNvSpPr txBox="1"/>
          <p:nvPr/>
        </p:nvSpPr>
        <p:spPr>
          <a:xfrm>
            <a:off x="498950" y="2041075"/>
            <a:ext cx="82626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Analysis of Borrowing Costs After Approval</a:t>
            </a:r>
            <a:r>
              <a:rPr lang="en" sz="4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5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"/>
          <p:cNvSpPr txBox="1">
            <a:spLocks noGrp="1"/>
          </p:cNvSpPr>
          <p:nvPr>
            <p:ph type="body" idx="1"/>
          </p:nvPr>
        </p:nvSpPr>
        <p:spPr>
          <a:xfrm>
            <a:off x="129600" y="1084300"/>
            <a:ext cx="4708200" cy="3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b="1">
                <a:solidFill>
                  <a:srgbClr val="192665"/>
                </a:solidFill>
                <a:highlight>
                  <a:srgbClr val="FFFFFF"/>
                </a:highlight>
              </a:rPr>
              <a:t>T-test Result</a:t>
            </a:r>
            <a:endParaRPr sz="1600" b="1">
              <a:solidFill>
                <a:srgbClr val="192665"/>
              </a:solidFill>
              <a:highlight>
                <a:srgbClr val="FFFFFF"/>
              </a:highlight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65"/>
              </a:buClr>
              <a:buSzPts val="1500"/>
              <a:buChar char="●"/>
            </a:pPr>
            <a:r>
              <a:rPr lang="en" sz="1500">
                <a:solidFill>
                  <a:srgbClr val="192665"/>
                </a:solidFill>
              </a:rPr>
              <a:t>Mean Interest Spread (CRA = 1): 53.87 bps</a:t>
            </a:r>
            <a:endParaRPr sz="1500">
              <a:solidFill>
                <a:srgbClr val="192665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65"/>
              </a:buClr>
              <a:buSzPts val="1500"/>
              <a:buChar char="●"/>
            </a:pPr>
            <a:r>
              <a:rPr lang="en" sz="1500">
                <a:solidFill>
                  <a:srgbClr val="192665"/>
                </a:solidFill>
              </a:rPr>
              <a:t>Mean Interest Spread (CRA = 0): 24.07 bps</a:t>
            </a:r>
            <a:endParaRPr sz="1500">
              <a:solidFill>
                <a:srgbClr val="192665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65"/>
              </a:buClr>
              <a:buSzPts val="1500"/>
              <a:buChar char="●"/>
            </a:pPr>
            <a:r>
              <a:rPr lang="en" sz="1500">
                <a:solidFill>
                  <a:srgbClr val="192665"/>
                </a:solidFill>
              </a:rPr>
              <a:t>T-statistic = 28.90, p-value &lt; 0.001 </a:t>
            </a:r>
            <a:br>
              <a:rPr lang="en" sz="1500">
                <a:solidFill>
                  <a:srgbClr val="192665"/>
                </a:solidFill>
              </a:rPr>
            </a:br>
            <a:r>
              <a:rPr lang="en" sz="1500">
                <a:solidFill>
                  <a:srgbClr val="192665"/>
                </a:solidFill>
              </a:rPr>
              <a:t>→ </a:t>
            </a:r>
            <a:r>
              <a:rPr lang="en" sz="1500" b="1">
                <a:solidFill>
                  <a:srgbClr val="192665"/>
                </a:solidFill>
              </a:rPr>
              <a:t>Statistically significant</a:t>
            </a:r>
            <a:endParaRPr sz="1500">
              <a:solidFill>
                <a:srgbClr val="19266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9266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600" b="1">
                <a:solidFill>
                  <a:srgbClr val="192665"/>
                </a:solidFill>
              </a:rPr>
              <a:t>💡 Why might CRA-rated banks charge more?</a:t>
            </a:r>
            <a:endParaRPr sz="1600" b="1">
              <a:solidFill>
                <a:srgbClr val="192665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2665"/>
              </a:buClr>
              <a:buSzPts val="1500"/>
              <a:buChar char="●"/>
            </a:pPr>
            <a:r>
              <a:rPr lang="en" sz="1500" b="1">
                <a:solidFill>
                  <a:srgbClr val="192665"/>
                </a:solidFill>
              </a:rPr>
              <a:t>Higher-risk borrower mix</a:t>
            </a:r>
            <a:r>
              <a:rPr lang="en" sz="1500">
                <a:solidFill>
                  <a:srgbClr val="192665"/>
                </a:solidFill>
              </a:rPr>
              <a:t>: CRA banks may serve more low-income or underserved clients, raising average spreads.</a:t>
            </a:r>
            <a:endParaRPr sz="1500">
              <a:solidFill>
                <a:srgbClr val="192665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65"/>
              </a:buClr>
              <a:buSzPts val="1500"/>
              <a:buChar char="●"/>
            </a:pPr>
            <a:r>
              <a:rPr lang="en" sz="1500" b="1">
                <a:solidFill>
                  <a:srgbClr val="192665"/>
                </a:solidFill>
              </a:rPr>
              <a:t>Signals disparity</a:t>
            </a:r>
            <a:r>
              <a:rPr lang="en" sz="1500">
                <a:solidFill>
                  <a:srgbClr val="192665"/>
                </a:solidFill>
              </a:rPr>
              <a:t>: Sets the stage to examine spread differences by race—even among approved loans.</a:t>
            </a:r>
            <a:endParaRPr sz="1500">
              <a:solidFill>
                <a:srgbClr val="192665"/>
              </a:solidFill>
            </a:endParaRPr>
          </a:p>
        </p:txBody>
      </p:sp>
      <p:sp>
        <p:nvSpPr>
          <p:cNvPr id="306" name="Google Shape;306;p14"/>
          <p:cNvSpPr/>
          <p:nvPr/>
        </p:nvSpPr>
        <p:spPr>
          <a:xfrm>
            <a:off x="0" y="0"/>
            <a:ext cx="9144000" cy="838899"/>
          </a:xfrm>
          <a:prstGeom prst="rect">
            <a:avLst/>
          </a:prstGeom>
          <a:solidFill>
            <a:srgbClr val="2EAE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CRA-rated banks have a higher mean interest spread than non-CRA banks</a:t>
            </a:r>
            <a:endParaRPr sz="19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1800" y="1199500"/>
            <a:ext cx="4109349" cy="292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09" name="Google Shape;30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65026" y="67978"/>
            <a:ext cx="878975" cy="2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60139cf89_1_16"/>
          <p:cNvSpPr txBox="1">
            <a:spLocks noGrp="1"/>
          </p:cNvSpPr>
          <p:nvPr>
            <p:ph type="body" idx="1"/>
          </p:nvPr>
        </p:nvSpPr>
        <p:spPr>
          <a:xfrm>
            <a:off x="4350025" y="1004113"/>
            <a:ext cx="4708200" cy="3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00" b="1">
                <a:solidFill>
                  <a:srgbClr val="192665"/>
                </a:solidFill>
                <a:highlight>
                  <a:srgbClr val="FFFFFF"/>
                </a:highlight>
              </a:rPr>
              <a:t>Comparison Result</a:t>
            </a:r>
            <a:endParaRPr sz="1300" b="1">
              <a:solidFill>
                <a:srgbClr val="192665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2665"/>
              </a:buClr>
              <a:buSzPts val="1200"/>
              <a:buChar char="●"/>
            </a:pPr>
            <a:r>
              <a:rPr lang="en" sz="1200">
                <a:solidFill>
                  <a:srgbClr val="192665"/>
                </a:solidFill>
              </a:rPr>
              <a:t>Non-CRA banks </a:t>
            </a:r>
            <a:r>
              <a:rPr lang="en" sz="1200" b="1">
                <a:solidFill>
                  <a:srgbClr val="CC0000"/>
                </a:solidFill>
              </a:rPr>
              <a:t>increase interest spread by ~17 bps</a:t>
            </a:r>
            <a:r>
              <a:rPr lang="en" sz="1200">
                <a:solidFill>
                  <a:srgbClr val="192665"/>
                </a:solidFill>
              </a:rPr>
              <a:t> after approval — implying that approved borrowers pay more than rejected ones on average.</a:t>
            </a:r>
            <a:endParaRPr sz="1200">
              <a:solidFill>
                <a:srgbClr val="192665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2665"/>
              </a:buClr>
              <a:buSzPts val="1200"/>
              <a:buChar char="●"/>
            </a:pPr>
            <a:r>
              <a:rPr lang="en" sz="1200">
                <a:solidFill>
                  <a:srgbClr val="192665"/>
                </a:solidFill>
              </a:rPr>
              <a:t>CRA-rated banks, however, show </a:t>
            </a:r>
            <a:r>
              <a:rPr lang="en" sz="1200" b="1">
                <a:solidFill>
                  <a:srgbClr val="188038"/>
                </a:solidFill>
              </a:rPr>
              <a:t>a decrease in spread (about −2.5 bps) after approval</a:t>
            </a:r>
            <a:r>
              <a:rPr lang="en" sz="1200">
                <a:solidFill>
                  <a:srgbClr val="188038"/>
                </a:solidFill>
              </a:rPr>
              <a:t> </a:t>
            </a:r>
            <a:r>
              <a:rPr lang="en" sz="1200">
                <a:solidFill>
                  <a:srgbClr val="192665"/>
                </a:solidFill>
              </a:rPr>
              <a:t>— meaning they may offer better terms to approved borrowers.</a:t>
            </a:r>
            <a:endParaRPr sz="1200">
              <a:solidFill>
                <a:srgbClr val="192665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9266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92665"/>
                </a:solidFill>
                <a:highlight>
                  <a:schemeClr val="lt1"/>
                </a:highlight>
              </a:rPr>
              <a:t>Showing that</a:t>
            </a:r>
            <a:endParaRPr sz="1300" b="1">
              <a:solidFill>
                <a:srgbClr val="192665"/>
              </a:solidFill>
              <a:highlight>
                <a:schemeClr val="lt1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92665"/>
              </a:buClr>
              <a:buSzPts val="1300"/>
              <a:buChar char="●"/>
            </a:pPr>
            <a:r>
              <a:rPr lang="en" sz="1300">
                <a:solidFill>
                  <a:srgbClr val="192665"/>
                </a:solidFill>
                <a:highlight>
                  <a:schemeClr val="lt1"/>
                </a:highlight>
              </a:rPr>
              <a:t>Non-CRA institutions appear to penalize approved borrowers more heavily with higher spreads.</a:t>
            </a:r>
            <a:endParaRPr sz="1300">
              <a:solidFill>
                <a:srgbClr val="192665"/>
              </a:solidFill>
              <a:highlight>
                <a:schemeClr val="lt1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92665"/>
              </a:buClr>
              <a:buSzPts val="1300"/>
              <a:buChar char="●"/>
            </a:pPr>
            <a:r>
              <a:rPr lang="en" sz="1300">
                <a:solidFill>
                  <a:srgbClr val="192665"/>
                </a:solidFill>
                <a:highlight>
                  <a:schemeClr val="lt1"/>
                </a:highlight>
              </a:rPr>
              <a:t>CRA institutions seem more generous post-approval—but earlier their overall spreads are still higher.</a:t>
            </a:r>
            <a:endParaRPr sz="1300">
              <a:solidFill>
                <a:srgbClr val="192665"/>
              </a:solidFill>
              <a:highlight>
                <a:schemeClr val="lt1"/>
              </a:highlight>
            </a:endParaRPr>
          </a:p>
        </p:txBody>
      </p:sp>
      <p:sp>
        <p:nvSpPr>
          <p:cNvPr id="315" name="Google Shape;315;g3560139cf89_1_16"/>
          <p:cNvSpPr/>
          <p:nvPr/>
        </p:nvSpPr>
        <p:spPr>
          <a:xfrm>
            <a:off x="0" y="0"/>
            <a:ext cx="9144000" cy="838800"/>
          </a:xfrm>
          <a:prstGeom prst="rect">
            <a:avLst/>
          </a:prstGeom>
          <a:solidFill>
            <a:srgbClr val="2EAE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 dirty="0">
                <a:solidFill>
                  <a:schemeClr val="lt1"/>
                </a:solidFill>
              </a:rPr>
              <a:t>CRA Banks Show Selective Generosity: </a:t>
            </a:r>
            <a:br>
              <a:rPr lang="en" sz="1900" b="1" dirty="0">
                <a:solidFill>
                  <a:schemeClr val="lt1"/>
                </a:solidFill>
              </a:rPr>
            </a:br>
            <a:r>
              <a:rPr lang="en" sz="1900" b="1" dirty="0">
                <a:solidFill>
                  <a:schemeClr val="lt1"/>
                </a:solidFill>
              </a:rPr>
              <a:t>Lower Spreads for Approved Loans, But Overall Pricing Remains Higher</a:t>
            </a:r>
            <a:endParaRPr sz="19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g3560139cf89_1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533" y="4704658"/>
            <a:ext cx="1417320" cy="33114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3560139cf89_1_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18" name="Google Shape;318;g3560139cf89_1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026" y="67978"/>
            <a:ext cx="878975" cy="2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3560139cf89_1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6750" y="1034950"/>
            <a:ext cx="4133275" cy="30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3560139cf89_1_16"/>
          <p:cNvSpPr/>
          <p:nvPr/>
        </p:nvSpPr>
        <p:spPr>
          <a:xfrm>
            <a:off x="0" y="4207475"/>
            <a:ext cx="9144000" cy="936000"/>
          </a:xfrm>
          <a:prstGeom prst="rect">
            <a:avLst/>
          </a:prstGeom>
          <a:solidFill>
            <a:srgbClr val="2EAE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>
                <a:solidFill>
                  <a:schemeClr val="lt1"/>
                </a:solidFill>
              </a:rPr>
              <a:t>Raises Concerns: </a:t>
            </a:r>
            <a:endParaRPr sz="19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>
                <a:solidFill>
                  <a:schemeClr val="lt1"/>
                </a:solidFill>
              </a:rPr>
              <a:t>Generosity is selective and may mask disparities across borrower types</a:t>
            </a:r>
            <a:endParaRPr sz="19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2dda51072_1_7"/>
          <p:cNvSpPr/>
          <p:nvPr/>
        </p:nvSpPr>
        <p:spPr>
          <a:xfrm>
            <a:off x="0" y="0"/>
            <a:ext cx="9144000" cy="838800"/>
          </a:xfrm>
          <a:prstGeom prst="rect">
            <a:avLst/>
          </a:prstGeom>
          <a:solidFill>
            <a:srgbClr val="2EAE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Largest disparity of interest spread in American Indian/Alaska Native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352dda51072_1_7"/>
          <p:cNvSpPr txBox="1">
            <a:spLocks noGrp="1"/>
          </p:cNvSpPr>
          <p:nvPr>
            <p:ph type="body" idx="1"/>
          </p:nvPr>
        </p:nvSpPr>
        <p:spPr>
          <a:xfrm>
            <a:off x="5060100" y="991625"/>
            <a:ext cx="4188900" cy="3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84615"/>
              <a:buNone/>
            </a:pPr>
            <a:r>
              <a:rPr lang="en" sz="1300" b="1">
                <a:solidFill>
                  <a:srgbClr val="192665"/>
                </a:solidFill>
              </a:rPr>
              <a:t>Key Insights</a:t>
            </a:r>
            <a:endParaRPr sz="1300" b="1">
              <a:solidFill>
                <a:srgbClr val="19266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84615"/>
              <a:buNone/>
            </a:pPr>
            <a:endParaRPr sz="1300">
              <a:solidFill>
                <a:srgbClr val="192665"/>
              </a:solidFill>
            </a:endParaRPr>
          </a:p>
          <a:p>
            <a:pPr marL="457200" lvl="0" indent="-304958" algn="l" rtl="0">
              <a:spcBef>
                <a:spcPts val="0"/>
              </a:spcBef>
              <a:spcAft>
                <a:spcPts val="0"/>
              </a:spcAft>
              <a:buClr>
                <a:srgbClr val="192665"/>
              </a:buClr>
              <a:buSzPct val="100000"/>
              <a:buChar char="●"/>
            </a:pPr>
            <a:r>
              <a:rPr lang="en" sz="1300">
                <a:solidFill>
                  <a:srgbClr val="192665"/>
                </a:solidFill>
              </a:rPr>
              <a:t>CRA-rated banks charge higher interest spreads than non-CRA banks </a:t>
            </a:r>
            <a:r>
              <a:rPr lang="en" sz="1300" b="1">
                <a:solidFill>
                  <a:srgbClr val="188038"/>
                </a:solidFill>
              </a:rPr>
              <a:t>across most racial groups</a:t>
            </a:r>
            <a:r>
              <a:rPr lang="en" sz="1300">
                <a:solidFill>
                  <a:srgbClr val="192665"/>
                </a:solidFill>
              </a:rPr>
              <a:t>.</a:t>
            </a:r>
            <a:endParaRPr sz="1300">
              <a:solidFill>
                <a:srgbClr val="19266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92665"/>
              </a:solidFill>
            </a:endParaRPr>
          </a:p>
          <a:p>
            <a:pPr marL="457200" lvl="0" indent="-304958" algn="l" rtl="0">
              <a:spcBef>
                <a:spcPts val="0"/>
              </a:spcBef>
              <a:spcAft>
                <a:spcPts val="0"/>
              </a:spcAft>
              <a:buClr>
                <a:srgbClr val="192665"/>
              </a:buClr>
              <a:buSzPct val="100000"/>
              <a:buChar char="●"/>
            </a:pPr>
            <a:r>
              <a:rPr lang="en" sz="1300">
                <a:solidFill>
                  <a:srgbClr val="192665"/>
                </a:solidFill>
              </a:rPr>
              <a:t>The widest disparity is observed in </a:t>
            </a:r>
            <a:r>
              <a:rPr lang="en" sz="1300" b="1">
                <a:solidFill>
                  <a:srgbClr val="CC0000"/>
                </a:solidFill>
              </a:rPr>
              <a:t>American Indian/Alaska Native</a:t>
            </a:r>
            <a:r>
              <a:rPr lang="en" sz="1300">
                <a:solidFill>
                  <a:srgbClr val="192665"/>
                </a:solidFill>
              </a:rPr>
              <a:t> applicants — over +50 bps higher under CRA banks.</a:t>
            </a:r>
            <a:endParaRPr sz="1300">
              <a:solidFill>
                <a:srgbClr val="19266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92665"/>
              </a:solidFill>
            </a:endParaRPr>
          </a:p>
          <a:p>
            <a:pPr marL="457200" lvl="0" indent="-304958" algn="l" rtl="0">
              <a:spcBef>
                <a:spcPts val="0"/>
              </a:spcBef>
              <a:spcAft>
                <a:spcPts val="0"/>
              </a:spcAft>
              <a:buClr>
                <a:srgbClr val="192665"/>
              </a:buClr>
              <a:buSzPct val="100000"/>
              <a:buChar char="●"/>
            </a:pPr>
            <a:r>
              <a:rPr lang="en" sz="1300" b="1">
                <a:solidFill>
                  <a:srgbClr val="E06666"/>
                </a:solidFill>
              </a:rPr>
              <a:t>Black and Asian</a:t>
            </a:r>
            <a:r>
              <a:rPr lang="en" sz="1300">
                <a:solidFill>
                  <a:srgbClr val="192665"/>
                </a:solidFill>
              </a:rPr>
              <a:t>: notable increase, with CRA spreads exceeding 60–75 bps.</a:t>
            </a:r>
            <a:endParaRPr sz="1300">
              <a:solidFill>
                <a:srgbClr val="19266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92665"/>
              </a:solidFill>
            </a:endParaRPr>
          </a:p>
          <a:p>
            <a:pPr marL="457200" lvl="0" indent="-304958" algn="l" rtl="0">
              <a:spcBef>
                <a:spcPts val="0"/>
              </a:spcBef>
              <a:spcAft>
                <a:spcPts val="0"/>
              </a:spcAft>
              <a:buClr>
                <a:srgbClr val="192665"/>
              </a:buClr>
              <a:buSzPct val="100000"/>
              <a:buChar char="●"/>
            </a:pPr>
            <a:r>
              <a:rPr lang="en" sz="1300" b="1">
                <a:solidFill>
                  <a:srgbClr val="EA9999"/>
                </a:solidFill>
              </a:rPr>
              <a:t>White </a:t>
            </a:r>
            <a:r>
              <a:rPr lang="en" sz="1300">
                <a:solidFill>
                  <a:srgbClr val="192665"/>
                </a:solidFill>
              </a:rPr>
              <a:t>applicants experience a smaller gap (CRA: ~60 bps, Non-CRA: ~53 bps), but the trend still holds.</a:t>
            </a:r>
            <a:endParaRPr sz="1300">
              <a:solidFill>
                <a:srgbClr val="19266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8">
              <a:solidFill>
                <a:srgbClr val="19266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16" b="1">
                <a:solidFill>
                  <a:srgbClr val="192665"/>
                </a:solidFill>
              </a:rPr>
              <a:t>The pattern is systemic, suggesting CRA status may not ensure equitable lending outcomes.</a:t>
            </a:r>
            <a:endParaRPr sz="1516" b="1">
              <a:solidFill>
                <a:srgbClr val="192665"/>
              </a:solidFill>
            </a:endParaRPr>
          </a:p>
        </p:txBody>
      </p:sp>
      <p:pic>
        <p:nvPicPr>
          <p:cNvPr id="327" name="Google Shape;327;g352dda51072_1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600" y="949225"/>
            <a:ext cx="4912499" cy="39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352dda51072_1_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29" name="Google Shape;329;g352dda51072_1_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65026" y="67978"/>
            <a:ext cx="878975" cy="2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2dda51072_1_23"/>
          <p:cNvSpPr/>
          <p:nvPr/>
        </p:nvSpPr>
        <p:spPr>
          <a:xfrm>
            <a:off x="0" y="0"/>
            <a:ext cx="9144000" cy="838800"/>
          </a:xfrm>
          <a:prstGeom prst="rect">
            <a:avLst/>
          </a:prstGeom>
          <a:solidFill>
            <a:srgbClr val="2EAE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800" b="1" dirty="0">
                <a:solidFill>
                  <a:schemeClr val="lt1"/>
                </a:solidFill>
              </a:rPr>
              <a:t>Even Approved, Minority Borrowers Pay More at CRA Banks</a:t>
            </a:r>
            <a:endParaRPr sz="3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352dda51072_1_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36" name="Google Shape;336;g352dda51072_1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026" y="67978"/>
            <a:ext cx="878975" cy="205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g352dda51072_1_23"/>
          <p:cNvGrpSpPr/>
          <p:nvPr/>
        </p:nvGrpSpPr>
        <p:grpSpPr>
          <a:xfrm>
            <a:off x="546984" y="910625"/>
            <a:ext cx="7879105" cy="2861275"/>
            <a:chOff x="1122356" y="1021902"/>
            <a:chExt cx="6819965" cy="3211307"/>
          </a:xfrm>
        </p:grpSpPr>
        <p:pic>
          <p:nvPicPr>
            <p:cNvPr id="338" name="Google Shape;338;g352dda51072_1_23"/>
            <p:cNvPicPr preferRelativeResize="0"/>
            <p:nvPr/>
          </p:nvPicPr>
          <p:blipFill rotWithShape="1">
            <a:blip r:embed="rId4">
              <a:alphaModFix/>
            </a:blip>
            <a:srcRect b="5231"/>
            <a:stretch/>
          </p:blipFill>
          <p:spPr>
            <a:xfrm>
              <a:off x="1122356" y="1021902"/>
              <a:ext cx="6819965" cy="321130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39" name="Google Shape;339;g352dda51072_1_23"/>
            <p:cNvCxnSpPr/>
            <p:nvPr/>
          </p:nvCxnSpPr>
          <p:spPr>
            <a:xfrm>
              <a:off x="1445750" y="2335425"/>
              <a:ext cx="6468900" cy="0"/>
            </a:xfrm>
            <a:prstGeom prst="straightConnector1">
              <a:avLst/>
            </a:prstGeom>
            <a:noFill/>
            <a:ln w="41000" cap="flat" cmpd="sng">
              <a:solidFill>
                <a:srgbClr val="188038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340" name="Google Shape;340;g352dda51072_1_23"/>
            <p:cNvSpPr/>
            <p:nvPr/>
          </p:nvSpPr>
          <p:spPr>
            <a:xfrm>
              <a:off x="3910925" y="2224225"/>
              <a:ext cx="472500" cy="639600"/>
            </a:xfrm>
            <a:prstGeom prst="rect">
              <a:avLst/>
            </a:prstGeom>
            <a:noFill/>
            <a:ln w="205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8375" tIns="98375" rIns="98375" bIns="983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6"/>
            </a:p>
          </p:txBody>
        </p:sp>
        <p:sp>
          <p:nvSpPr>
            <p:cNvPr id="341" name="Google Shape;341;g352dda51072_1_23"/>
            <p:cNvSpPr/>
            <p:nvPr/>
          </p:nvSpPr>
          <p:spPr>
            <a:xfrm>
              <a:off x="1811325" y="2224225"/>
              <a:ext cx="472500" cy="639600"/>
            </a:xfrm>
            <a:prstGeom prst="rect">
              <a:avLst/>
            </a:prstGeom>
            <a:noFill/>
            <a:ln w="205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8375" tIns="98375" rIns="98375" bIns="983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6"/>
            </a:p>
          </p:txBody>
        </p:sp>
        <p:sp>
          <p:nvSpPr>
            <p:cNvPr id="342" name="Google Shape;342;g352dda51072_1_23"/>
            <p:cNvSpPr/>
            <p:nvPr/>
          </p:nvSpPr>
          <p:spPr>
            <a:xfrm>
              <a:off x="3233375" y="2224225"/>
              <a:ext cx="472500" cy="639600"/>
            </a:xfrm>
            <a:prstGeom prst="rect">
              <a:avLst/>
            </a:prstGeom>
            <a:noFill/>
            <a:ln w="205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8375" tIns="98375" rIns="98375" bIns="983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6"/>
            </a:p>
          </p:txBody>
        </p:sp>
        <p:sp>
          <p:nvSpPr>
            <p:cNvPr id="343" name="Google Shape;343;g352dda51072_1_23"/>
            <p:cNvSpPr/>
            <p:nvPr/>
          </p:nvSpPr>
          <p:spPr>
            <a:xfrm>
              <a:off x="6054825" y="2224225"/>
              <a:ext cx="472500" cy="639600"/>
            </a:xfrm>
            <a:prstGeom prst="rect">
              <a:avLst/>
            </a:prstGeom>
            <a:noFill/>
            <a:ln w="205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8375" tIns="98375" rIns="98375" bIns="983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6"/>
            </a:p>
          </p:txBody>
        </p:sp>
      </p:grpSp>
      <p:sp>
        <p:nvSpPr>
          <p:cNvPr id="344" name="Google Shape;344;g352dda51072_1_23"/>
          <p:cNvSpPr txBox="1"/>
          <p:nvPr/>
        </p:nvSpPr>
        <p:spPr>
          <a:xfrm>
            <a:off x="150900" y="3558750"/>
            <a:ext cx="88422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92665"/>
                </a:solidFill>
                <a:highlight>
                  <a:srgbClr val="FFFFFF"/>
                </a:highlight>
              </a:rPr>
              <a:t>Confirmed after T-test</a:t>
            </a:r>
            <a:endParaRPr b="1">
              <a:solidFill>
                <a:srgbClr val="192665"/>
              </a:solidFill>
              <a:highlight>
                <a:srgbClr val="FFFFFF"/>
              </a:highlight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23384"/>
              </a:buClr>
              <a:buSzPts val="1100"/>
              <a:buChar char="●"/>
            </a:pPr>
            <a:r>
              <a:rPr lang="en" sz="1200" b="1">
                <a:solidFill>
                  <a:srgbClr val="192665"/>
                </a:solidFill>
                <a:highlight>
                  <a:srgbClr val="FFFFFF"/>
                </a:highlight>
              </a:rPr>
              <a:t>Even after approval</a:t>
            </a:r>
            <a:r>
              <a:rPr lang="en" sz="1200">
                <a:solidFill>
                  <a:srgbClr val="192665"/>
                </a:solidFill>
                <a:highlight>
                  <a:srgbClr val="FFFFFF"/>
                </a:highlight>
              </a:rPr>
              <a:t>, </a:t>
            </a:r>
            <a:r>
              <a:rPr lang="en" sz="1200">
                <a:solidFill>
                  <a:srgbClr val="188038"/>
                </a:solidFill>
                <a:highlight>
                  <a:srgbClr val="FFFFFF"/>
                </a:highlight>
              </a:rPr>
              <a:t>CRA-rated</a:t>
            </a:r>
            <a:r>
              <a:rPr lang="en" sz="1200">
                <a:solidFill>
                  <a:srgbClr val="192665"/>
                </a:solidFill>
                <a:highlight>
                  <a:srgbClr val="FFFFFF"/>
                </a:highlight>
              </a:rPr>
              <a:t> banks continue to charge </a:t>
            </a:r>
            <a:r>
              <a:rPr lang="en" sz="1200">
                <a:solidFill>
                  <a:srgbClr val="188038"/>
                </a:solidFill>
                <a:highlight>
                  <a:srgbClr val="FFFFFF"/>
                </a:highlight>
              </a:rPr>
              <a:t>higher</a:t>
            </a:r>
            <a:r>
              <a:rPr lang="en" sz="1200">
                <a:solidFill>
                  <a:srgbClr val="192665"/>
                </a:solidFill>
                <a:highlight>
                  <a:srgbClr val="FFFFFF"/>
                </a:highlight>
              </a:rPr>
              <a:t> spreads </a:t>
            </a:r>
            <a:r>
              <a:rPr lang="en" sz="1200" b="1">
                <a:solidFill>
                  <a:srgbClr val="188038"/>
                </a:solidFill>
                <a:highlight>
                  <a:srgbClr val="FFFFFF"/>
                </a:highlight>
              </a:rPr>
              <a:t>across most racial groups</a:t>
            </a:r>
            <a:r>
              <a:rPr lang="en" sz="1200">
                <a:solidFill>
                  <a:srgbClr val="192665"/>
                </a:solidFill>
                <a:highlight>
                  <a:srgbClr val="FFFFFF"/>
                </a:highlight>
              </a:rPr>
              <a:t>.</a:t>
            </a:r>
            <a:endParaRPr sz="1200">
              <a:solidFill>
                <a:srgbClr val="192665"/>
              </a:solidFill>
              <a:highlight>
                <a:srgbClr val="FFFFFF"/>
              </a:highlight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23384"/>
              </a:buClr>
              <a:buSzPts val="1100"/>
              <a:buChar char="●"/>
            </a:pPr>
            <a:r>
              <a:rPr lang="en" sz="1200" b="1">
                <a:solidFill>
                  <a:srgbClr val="CC0000"/>
                </a:solidFill>
                <a:highlight>
                  <a:srgbClr val="FFFFFF"/>
                </a:highlight>
              </a:rPr>
              <a:t>2+ Minority Races, American Indian/Alaska Native, Black, Asian, and Pacific Islander</a:t>
            </a:r>
            <a:r>
              <a:rPr lang="en" sz="1200">
                <a:solidFill>
                  <a:srgbClr val="192665"/>
                </a:solidFill>
                <a:highlight>
                  <a:srgbClr val="FFFFFF"/>
                </a:highlight>
              </a:rPr>
              <a:t> borrowers all exceed the 60 bps threshold.</a:t>
            </a:r>
            <a:endParaRPr sz="1200">
              <a:solidFill>
                <a:srgbClr val="192665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23384"/>
              </a:buClr>
              <a:buSzPts val="1000"/>
              <a:buChar char="●"/>
            </a:pPr>
            <a:r>
              <a:rPr lang="en" sz="1200">
                <a:solidFill>
                  <a:srgbClr val="192665"/>
                </a:solidFill>
                <a:highlight>
                  <a:srgbClr val="FFFFFF"/>
                </a:highlight>
              </a:rPr>
              <a:t>The trend persists regardless of loan approval, signaling </a:t>
            </a:r>
            <a:r>
              <a:rPr lang="en" sz="1500" b="1">
                <a:solidFill>
                  <a:srgbClr val="192665"/>
                </a:solidFill>
                <a:highlight>
                  <a:srgbClr val="C9DAF8"/>
                </a:highlight>
              </a:rPr>
              <a:t>systemic pricing disparities—not just risk-based decisions.</a:t>
            </a:r>
            <a:endParaRPr sz="1600" b="1">
              <a:solidFill>
                <a:srgbClr val="023384"/>
              </a:solidFill>
              <a:highlight>
                <a:srgbClr val="C9DAF8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2dda51072_1_78"/>
          <p:cNvSpPr/>
          <p:nvPr/>
        </p:nvSpPr>
        <p:spPr>
          <a:xfrm>
            <a:off x="181425" y="930725"/>
            <a:ext cx="8885400" cy="11988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352dda51072_1_78"/>
          <p:cNvSpPr/>
          <p:nvPr/>
        </p:nvSpPr>
        <p:spPr>
          <a:xfrm>
            <a:off x="0" y="0"/>
            <a:ext cx="9144000" cy="838800"/>
          </a:xfrm>
          <a:prstGeom prst="rect">
            <a:avLst/>
          </a:prstGeom>
          <a:solidFill>
            <a:srgbClr val="2EAE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Gender, credit score, geography, income and sex affect interest spreads</a:t>
            </a: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352dda51072_1_78"/>
          <p:cNvSpPr txBox="1"/>
          <p:nvPr/>
        </p:nvSpPr>
        <p:spPr>
          <a:xfrm>
            <a:off x="29925" y="930725"/>
            <a:ext cx="9036900" cy="1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2665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192665"/>
                </a:solidFill>
                <a:latin typeface="Arial"/>
                <a:ea typeface="Arial"/>
                <a:cs typeface="Arial"/>
                <a:sym typeface="Arial"/>
              </a:rPr>
              <a:t>CRA </a:t>
            </a:r>
            <a:r>
              <a:rPr lang="en">
                <a:solidFill>
                  <a:srgbClr val="192665"/>
                </a:solidFill>
              </a:rPr>
              <a:t>bank</a:t>
            </a:r>
            <a:r>
              <a:rPr lang="en" sz="1400" b="0" i="0" u="none" strike="noStrike" cap="none">
                <a:solidFill>
                  <a:srgbClr val="192665"/>
                </a:solidFill>
                <a:latin typeface="Arial"/>
                <a:ea typeface="Arial"/>
                <a:cs typeface="Arial"/>
                <a:sym typeface="Arial"/>
              </a:rPr>
              <a:t>s </a:t>
            </a:r>
            <a:r>
              <a:rPr lang="en" sz="1400" b="1" i="0" u="none" strike="noStrike" cap="none">
                <a:solidFill>
                  <a:srgbClr val="192665"/>
                </a:solidFill>
                <a:latin typeface="Arial"/>
                <a:ea typeface="Arial"/>
                <a:cs typeface="Arial"/>
                <a:sym typeface="Arial"/>
              </a:rPr>
              <a:t>consistently charge higher spreads </a:t>
            </a:r>
            <a:r>
              <a:rPr lang="en" sz="1400" b="0" i="0" u="none" strike="noStrike" cap="none">
                <a:solidFill>
                  <a:srgbClr val="192665"/>
                </a:solidFill>
                <a:latin typeface="Arial"/>
                <a:ea typeface="Arial"/>
                <a:cs typeface="Arial"/>
                <a:sym typeface="Arial"/>
              </a:rPr>
              <a:t>among all racial groups, especially to minority groups.</a:t>
            </a:r>
            <a:endParaRPr sz="1400" b="0" i="0" u="none" strike="noStrike" cap="none">
              <a:solidFill>
                <a:srgbClr val="19266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65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192665"/>
                </a:solidFill>
                <a:latin typeface="Arial"/>
                <a:ea typeface="Arial"/>
                <a:cs typeface="Arial"/>
                <a:sym typeface="Arial"/>
              </a:rPr>
              <a:t>Race-CRA interactions are statistically significant, showing </a:t>
            </a:r>
            <a:r>
              <a:rPr lang="en" sz="1400" b="1" i="0" u="none" strike="noStrike" cap="none">
                <a:solidFill>
                  <a:srgbClr val="192665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en" b="1">
                <a:solidFill>
                  <a:srgbClr val="192665"/>
                </a:solidFill>
              </a:rPr>
              <a:t>i</a:t>
            </a:r>
            <a:r>
              <a:rPr lang="en" sz="1400" b="1" i="0" u="none" strike="noStrike" cap="none">
                <a:solidFill>
                  <a:srgbClr val="192665"/>
                </a:solidFill>
                <a:latin typeface="Arial"/>
                <a:ea typeface="Arial"/>
                <a:cs typeface="Arial"/>
                <a:sym typeface="Arial"/>
              </a:rPr>
              <a:t>c pricing disparities</a:t>
            </a:r>
            <a:r>
              <a:rPr lang="en" sz="1400" b="0" i="0" u="none" strike="noStrike" cap="none">
                <a:solidFill>
                  <a:srgbClr val="19266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19266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65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192665"/>
                </a:solidFill>
                <a:latin typeface="Arial"/>
                <a:ea typeface="Arial"/>
                <a:cs typeface="Arial"/>
                <a:sym typeface="Arial"/>
              </a:rPr>
              <a:t>Gender, credit score, geography, and income also affect interest spreads.</a:t>
            </a:r>
            <a:endParaRPr sz="1400" b="0" i="0" u="none" strike="noStrike" cap="none">
              <a:solidFill>
                <a:srgbClr val="19266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65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192665"/>
                </a:solidFill>
                <a:latin typeface="Arial"/>
                <a:ea typeface="Arial"/>
                <a:cs typeface="Arial"/>
                <a:sym typeface="Arial"/>
              </a:rPr>
              <a:t>Sex appears to play a role in pricing — especially when missing/unknown, rates increase sharply.</a:t>
            </a:r>
            <a:endParaRPr sz="1400" b="0" i="0" u="none" strike="noStrike" cap="none">
              <a:solidFill>
                <a:srgbClr val="19266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19266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352dda51072_1_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53" name="Google Shape;353;g352dda51072_1_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026" y="67978"/>
            <a:ext cx="878975" cy="205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4" name="Google Shape;354;g352dda51072_1_78"/>
          <p:cNvGraphicFramePr/>
          <p:nvPr/>
        </p:nvGraphicFramePr>
        <p:xfrm>
          <a:off x="368850" y="2205725"/>
          <a:ext cx="8406275" cy="2783059"/>
        </p:xfrm>
        <a:graphic>
          <a:graphicData uri="http://schemas.openxmlformats.org/drawingml/2006/table">
            <a:tbl>
              <a:tblPr>
                <a:noFill/>
                <a:tableStyleId>{02173716-CD1E-4B21-A8C0-6EA91E342728}</a:tableStyleId>
              </a:tblPr>
              <a:tblGrid>
                <a:gridCol w="291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6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Factor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Effect on Spread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Interpretation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Low Credit Score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CC0000"/>
                          </a:solidFill>
                        </a:rPr>
                        <a:t>⬆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(e.g., T.3–T.5)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Risk-based pricing pattern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Missing Gender / Unknown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CC0000"/>
                          </a:solidFill>
                        </a:rPr>
                        <a:t>⬆</a:t>
                      </a:r>
                      <a:r>
                        <a:rPr lang="en" sz="1200">
                          <a:solidFill>
                            <a:srgbClr val="CC0000"/>
                          </a:solidFill>
                        </a:rPr>
                        <a:t> </a:t>
                      </a:r>
                      <a:r>
                        <a:rPr lang="en" sz="1200"/>
                        <a:t>Spike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 gaps trigger pricing penalties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State (DE, GA, MD, NC)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b="1">
                          <a:solidFill>
                            <a:srgbClr val="CC0000"/>
                          </a:solidFill>
                        </a:rPr>
                        <a:t>⬆</a:t>
                      </a:r>
                      <a:endParaRPr sz="1200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Regional structural disparities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Loan Amount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+3.87 bps per unit </a:t>
                      </a:r>
                      <a:r>
                        <a:rPr lang="en" sz="1500" b="1">
                          <a:solidFill>
                            <a:srgbClr val="CC0000"/>
                          </a:solidFill>
                        </a:rPr>
                        <a:t>⬆</a:t>
                      </a:r>
                      <a:endParaRPr sz="1200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Larger loans costlier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Neighborhood Income (MSA %)↓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−0.010 per unit </a:t>
                      </a:r>
                      <a:r>
                        <a:rPr lang="en" b="1">
                          <a:solidFill>
                            <a:srgbClr val="6AA84F"/>
                          </a:solidFill>
                        </a:rPr>
                        <a:t>⬇</a:t>
                      </a:r>
                      <a:endParaRPr sz="400">
                        <a:solidFill>
                          <a:srgbClr val="6AA84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Lower income areas face higher spreads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Loan Approval</a:t>
                      </a:r>
                      <a:endParaRPr sz="12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+4.71 bps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Approved loans slightly more expensive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7"/>
          <p:cNvSpPr/>
          <p:nvPr/>
        </p:nvSpPr>
        <p:spPr>
          <a:xfrm>
            <a:off x="-13032" y="1135081"/>
            <a:ext cx="3154800" cy="1060800"/>
          </a:xfrm>
          <a:prstGeom prst="homePlate">
            <a:avLst>
              <a:gd name="adj" fmla="val 50000"/>
            </a:avLst>
          </a:prstGeom>
          <a:solidFill>
            <a:srgbClr val="2EAE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0" name="Google Shape;360;p17"/>
          <p:cNvGrpSpPr/>
          <p:nvPr/>
        </p:nvGrpSpPr>
        <p:grpSpPr>
          <a:xfrm>
            <a:off x="-13171" y="2350400"/>
            <a:ext cx="3154826" cy="1108820"/>
            <a:chOff x="75416" y="1850339"/>
            <a:chExt cx="3717683" cy="817594"/>
          </a:xfrm>
        </p:grpSpPr>
        <p:sp>
          <p:nvSpPr>
            <p:cNvPr id="361" name="Google Shape;361;p17"/>
            <p:cNvSpPr/>
            <p:nvPr/>
          </p:nvSpPr>
          <p:spPr>
            <a:xfrm>
              <a:off x="75499" y="1850339"/>
              <a:ext cx="3717600" cy="783900"/>
            </a:xfrm>
            <a:prstGeom prst="homePlate">
              <a:avLst>
                <a:gd name="adj" fmla="val 50000"/>
              </a:avLst>
            </a:prstGeom>
            <a:solidFill>
              <a:srgbClr val="1926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7"/>
            <p:cNvSpPr txBox="1"/>
            <p:nvPr/>
          </p:nvSpPr>
          <p:spPr>
            <a:xfrm>
              <a:off x="75416" y="1884933"/>
              <a:ext cx="3314400" cy="7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524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1">
                  <a:solidFill>
                    <a:schemeClr val="lt1"/>
                  </a:solidFill>
                </a:rPr>
                <a:t>88</a:t>
              </a:r>
              <a:r>
                <a:rPr lang="en" sz="21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% Denied</a:t>
              </a:r>
              <a:endParaRPr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524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>
                  <a:solidFill>
                    <a:schemeClr val="lt1"/>
                  </a:solidFill>
                </a:rPr>
                <a:t>Predicted Probability of  </a:t>
              </a:r>
              <a:r>
                <a:rPr lang="en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Low-income </a:t>
              </a:r>
              <a:r>
                <a:rPr lang="en">
                  <a:solidFill>
                    <a:schemeClr val="lt1"/>
                  </a:solidFill>
                </a:rPr>
                <a:t>A</a:t>
              </a:r>
              <a:r>
                <a:rPr lang="en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pplicant </a:t>
              </a:r>
              <a:r>
                <a:rPr lang="en">
                  <a:solidFill>
                    <a:schemeClr val="lt1"/>
                  </a:solidFill>
                </a:rPr>
                <a:t>from</a:t>
              </a:r>
              <a:r>
                <a:rPr lang="en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CRA </a:t>
              </a:r>
              <a:r>
                <a:rPr lang="en">
                  <a:solidFill>
                    <a:schemeClr val="lt1"/>
                  </a:solidFill>
                </a:rPr>
                <a:t>L</a:t>
              </a:r>
              <a:r>
                <a:rPr lang="en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ender</a:t>
              </a:r>
              <a:endParaRPr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3" name="Google Shape;363;p17"/>
          <p:cNvGrpSpPr/>
          <p:nvPr/>
        </p:nvGrpSpPr>
        <p:grpSpPr>
          <a:xfrm>
            <a:off x="-13163" y="3568313"/>
            <a:ext cx="3154518" cy="1060714"/>
            <a:chOff x="0" y="2775660"/>
            <a:chExt cx="3717758" cy="1094874"/>
          </a:xfrm>
        </p:grpSpPr>
        <p:sp>
          <p:nvSpPr>
            <p:cNvPr id="364" name="Google Shape;364;p17"/>
            <p:cNvSpPr/>
            <p:nvPr/>
          </p:nvSpPr>
          <p:spPr>
            <a:xfrm>
              <a:off x="0" y="2775660"/>
              <a:ext cx="3717758" cy="1094874"/>
            </a:xfrm>
            <a:prstGeom prst="homePlate">
              <a:avLst>
                <a:gd name="adj" fmla="val 50000"/>
              </a:avLst>
            </a:prstGeom>
            <a:solidFill>
              <a:srgbClr val="EC2F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7"/>
            <p:cNvSpPr txBox="1"/>
            <p:nvPr/>
          </p:nvSpPr>
          <p:spPr>
            <a:xfrm>
              <a:off x="158197" y="2922973"/>
              <a:ext cx="3220500" cy="71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21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+5</a:t>
              </a:r>
              <a:r>
                <a:rPr lang="en" sz="2100" b="1">
                  <a:solidFill>
                    <a:schemeClr val="lt1"/>
                  </a:solidFill>
                </a:rPr>
                <a:t>4 </a:t>
              </a:r>
              <a:r>
                <a:rPr lang="en" sz="21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bps vs +24</a:t>
              </a:r>
              <a:r>
                <a:rPr lang="en" sz="2100" b="1">
                  <a:solidFill>
                    <a:schemeClr val="lt1"/>
                  </a:solidFill>
                </a:rPr>
                <a:t> </a:t>
              </a:r>
              <a:r>
                <a:rPr lang="en" sz="21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bps</a:t>
              </a:r>
              <a:r>
                <a:rPr lang="en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CRA-rated interest spread vs non-CRA-rated interest spread</a:t>
              </a:r>
              <a:endPara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17"/>
          <p:cNvSpPr txBox="1"/>
          <p:nvPr/>
        </p:nvSpPr>
        <p:spPr>
          <a:xfrm>
            <a:off x="2557299" y="1094747"/>
            <a:ext cx="355510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100" b="1" i="0" u="none" strike="noStrike" cap="none" dirty="0">
                <a:solidFill>
                  <a:srgbClr val="2EAEE3"/>
                </a:solidFill>
                <a:latin typeface="Arial"/>
                <a:ea typeface="Arial"/>
                <a:cs typeface="Arial"/>
                <a:sym typeface="Arial"/>
              </a:rPr>
              <a:t>CRA ratings significantly improve approval rates, especially for Black or African American applicants</a:t>
            </a:r>
            <a:r>
              <a:rPr lang="en" sz="1100" b="1" dirty="0">
                <a:solidFill>
                  <a:srgbClr val="2EAEE3"/>
                </a:solidFill>
              </a:rPr>
              <a:t> but creates new disparities among other race and ethnicity </a:t>
            </a:r>
            <a:r>
              <a:rPr lang="en" sz="1100" b="1" dirty="0" err="1">
                <a:solidFill>
                  <a:srgbClr val="2EAEE3"/>
                </a:solidFill>
              </a:rPr>
              <a:t>groups:Hispanic</a:t>
            </a:r>
            <a:r>
              <a:rPr lang="en" sz="1100" b="1" dirty="0">
                <a:solidFill>
                  <a:srgbClr val="2EAEE3"/>
                </a:solidFill>
              </a:rPr>
              <a:t> or Latino (-11%~-20%) &amp; </a:t>
            </a:r>
            <a:r>
              <a:rPr lang="en" sz="1100" b="1" i="0" u="none" strike="noStrike" cap="none" dirty="0">
                <a:solidFill>
                  <a:srgbClr val="2EAEE3"/>
                </a:solidFill>
                <a:latin typeface="Arial"/>
                <a:ea typeface="Arial"/>
                <a:cs typeface="Arial"/>
                <a:sym typeface="Arial"/>
              </a:rPr>
              <a:t>Native Hawaiian</a:t>
            </a:r>
            <a:r>
              <a:rPr lang="en" sz="1100" b="1" dirty="0">
                <a:solidFill>
                  <a:srgbClr val="2EAEE3"/>
                </a:solidFill>
              </a:rPr>
              <a:t>(-59%).</a:t>
            </a:r>
            <a:endParaRPr sz="1100" b="1" i="0" u="none" strike="noStrike" cap="none" dirty="0">
              <a:solidFill>
                <a:srgbClr val="19266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7"/>
          <p:cNvSpPr txBox="1"/>
          <p:nvPr/>
        </p:nvSpPr>
        <p:spPr>
          <a:xfrm>
            <a:off x="3200175" y="3354409"/>
            <a:ext cx="2642824" cy="930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dirty="0">
                <a:solidFill>
                  <a:srgbClr val="EC2F89"/>
                </a:solidFill>
              </a:rPr>
              <a:t>CRA failed to control mortgage costs as CRA-rated banks charged more after controlling race and approval status.  </a:t>
            </a:r>
            <a:endParaRPr sz="1000" b="1" i="0" u="none" strike="noStrike" cap="none" dirty="0">
              <a:solidFill>
                <a:srgbClr val="EC2F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7"/>
          <p:cNvSpPr/>
          <p:nvPr/>
        </p:nvSpPr>
        <p:spPr>
          <a:xfrm>
            <a:off x="0" y="0"/>
            <a:ext cx="9144000" cy="838899"/>
          </a:xfrm>
          <a:prstGeom prst="rect">
            <a:avLst/>
          </a:prstGeom>
          <a:solidFill>
            <a:srgbClr val="2EAE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b="1" dirty="0">
                <a:solidFill>
                  <a:schemeClr val="lt1"/>
                </a:solidFill>
              </a:rPr>
              <a:t>CRA Mitigated Some Inequality but Reinforced or Created New Issues</a:t>
            </a:r>
            <a:endParaRPr sz="2000" b="1" dirty="0">
              <a:solidFill>
                <a:schemeClr val="lt1"/>
              </a:solidFill>
            </a:endParaRPr>
          </a:p>
        </p:txBody>
      </p:sp>
      <p:sp>
        <p:nvSpPr>
          <p:cNvPr id="369" name="Google Shape;369;p17"/>
          <p:cNvSpPr txBox="1"/>
          <p:nvPr/>
        </p:nvSpPr>
        <p:spPr>
          <a:xfrm>
            <a:off x="0" y="1195975"/>
            <a:ext cx="26223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>
                <a:solidFill>
                  <a:schemeClr val="lt1"/>
                </a:solidFill>
              </a:rPr>
              <a:t>22% Improvement</a:t>
            </a:r>
            <a:endParaRPr sz="21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</a:rPr>
              <a:t>on Black Applicant’s Approval Rate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70" name="Google Shape;370;p17"/>
          <p:cNvSpPr txBox="1"/>
          <p:nvPr/>
        </p:nvSpPr>
        <p:spPr>
          <a:xfrm>
            <a:off x="3141355" y="2357221"/>
            <a:ext cx="2907396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192665"/>
                </a:solidFill>
                <a:latin typeface="Arial"/>
                <a:ea typeface="Arial"/>
                <a:cs typeface="Arial"/>
                <a:sym typeface="Arial"/>
              </a:rPr>
              <a:t>CRA may benefit middle- and high-income applicants, but potentially disadvantage low-income individuals.</a:t>
            </a:r>
            <a:endParaRPr sz="1600" b="1" i="0" u="none" strike="noStrike" cap="none" dirty="0">
              <a:solidFill>
                <a:srgbClr val="19266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72" name="Google Shape;37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026" y="67978"/>
            <a:ext cx="878975" cy="205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3" name="Google Shape;373;p17"/>
          <p:cNvGraphicFramePr/>
          <p:nvPr>
            <p:extLst>
              <p:ext uri="{D42A27DB-BD31-4B8C-83A1-F6EECF244321}">
                <p14:modId xmlns:p14="http://schemas.microsoft.com/office/powerpoint/2010/main" val="1690387624"/>
              </p:ext>
            </p:extLst>
          </p:nvPr>
        </p:nvGraphicFramePr>
        <p:xfrm>
          <a:off x="3121065" y="4103723"/>
          <a:ext cx="3063860" cy="898035"/>
        </p:xfrm>
        <a:graphic>
          <a:graphicData uri="http://schemas.openxmlformats.org/drawingml/2006/table">
            <a:tbl>
              <a:tblPr>
                <a:noFill/>
                <a:tableStyleId>{5D6A4C47-A712-44B4-ADD3-A26DCF18DF13}</a:tableStyleId>
              </a:tblPr>
              <a:tblGrid>
                <a:gridCol w="612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7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>
                        <a:solidFill>
                          <a:srgbClr val="EC2F8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2F8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EC2F89"/>
                          </a:solidFill>
                        </a:rPr>
                        <a:t>White</a:t>
                      </a:r>
                      <a:endParaRPr sz="700" b="1">
                        <a:solidFill>
                          <a:srgbClr val="EC2F89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2F8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EC2F89"/>
                          </a:solidFill>
                        </a:rPr>
                        <a:t>Black</a:t>
                      </a:r>
                      <a:endParaRPr sz="700" b="1">
                        <a:solidFill>
                          <a:srgbClr val="EC2F89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2F8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EC2F89"/>
                          </a:solidFill>
                        </a:rPr>
                        <a:t>Native American</a:t>
                      </a:r>
                      <a:endParaRPr sz="700" b="1">
                        <a:solidFill>
                          <a:srgbClr val="EC2F89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2F8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rgbClr val="EC2F89"/>
                          </a:solidFill>
                        </a:rPr>
                        <a:t>Asian</a:t>
                      </a:r>
                      <a:endParaRPr sz="700" b="1" dirty="0">
                        <a:solidFill>
                          <a:srgbClr val="EC2F89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2F8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 dirty="0">
                          <a:solidFill>
                            <a:srgbClr val="EC2F89"/>
                          </a:solidFill>
                        </a:rPr>
                        <a:t>Interest Spread Difference</a:t>
                      </a:r>
                      <a:endParaRPr sz="600" b="1" dirty="0">
                        <a:solidFill>
                          <a:srgbClr val="EC2F89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C2F8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2F8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2F8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2F8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EC2F89"/>
                          </a:solidFill>
                        </a:rPr>
                        <a:t>+2 bps</a:t>
                      </a:r>
                      <a:endParaRPr sz="700" b="1">
                        <a:solidFill>
                          <a:srgbClr val="EC2F89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C2F8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2F8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2F8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2F8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rgbClr val="EC2F89"/>
                          </a:solidFill>
                        </a:rPr>
                        <a:t>+66.8 bps</a:t>
                      </a:r>
                      <a:endParaRPr sz="700" b="1" dirty="0">
                        <a:solidFill>
                          <a:srgbClr val="EC2F89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C2F8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2F8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2F8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2F8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EC2F89"/>
                          </a:solidFill>
                        </a:rPr>
                        <a:t>+43.8 bps</a:t>
                      </a:r>
                      <a:endParaRPr sz="700" b="1">
                        <a:solidFill>
                          <a:srgbClr val="EC2F89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C2F8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2F8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2F8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2F8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rgbClr val="EC2F89"/>
                          </a:solidFill>
                        </a:rPr>
                        <a:t>+41.8bps</a:t>
                      </a:r>
                      <a:endParaRPr sz="700" b="1" dirty="0">
                        <a:solidFill>
                          <a:srgbClr val="EC2F89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C2F8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2F8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2F8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2F8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Google Shape;409;g355e43450cf_15_48">
            <a:extLst>
              <a:ext uri="{FF2B5EF4-FFF2-40B4-BE49-F238E27FC236}">
                <a16:creationId xmlns:a16="http://schemas.microsoft.com/office/drawing/2014/main" id="{BBB4A489-91AC-2168-BEBD-D1370E1B28F6}"/>
              </a:ext>
            </a:extLst>
          </p:cNvPr>
          <p:cNvSpPr/>
          <p:nvPr/>
        </p:nvSpPr>
        <p:spPr>
          <a:xfrm>
            <a:off x="6185225" y="1116550"/>
            <a:ext cx="2845200" cy="1060800"/>
          </a:xfrm>
          <a:prstGeom prst="chevron">
            <a:avLst>
              <a:gd name="adj" fmla="val 50000"/>
            </a:avLst>
          </a:prstGeom>
          <a:solidFill>
            <a:srgbClr val="CFE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192565"/>
                </a:solidFill>
              </a:rPr>
              <a:t>Mandatory disclosure to address racial gap</a:t>
            </a:r>
            <a:endParaRPr sz="1600" b="1" dirty="0">
              <a:solidFill>
                <a:srgbClr val="192565"/>
              </a:solidFill>
            </a:endParaRPr>
          </a:p>
        </p:txBody>
      </p:sp>
      <p:sp>
        <p:nvSpPr>
          <p:cNvPr id="3" name="Google Shape;410;g355e43450cf_15_48">
            <a:extLst>
              <a:ext uri="{FF2B5EF4-FFF2-40B4-BE49-F238E27FC236}">
                <a16:creationId xmlns:a16="http://schemas.microsoft.com/office/drawing/2014/main" id="{FFA0E42B-7EF1-F1BB-E458-474D4D2321F3}"/>
              </a:ext>
            </a:extLst>
          </p:cNvPr>
          <p:cNvSpPr/>
          <p:nvPr/>
        </p:nvSpPr>
        <p:spPr>
          <a:xfrm>
            <a:off x="6185225" y="3545350"/>
            <a:ext cx="2845200" cy="1060800"/>
          </a:xfrm>
          <a:prstGeom prst="chevron">
            <a:avLst>
              <a:gd name="adj" fmla="val 50000"/>
            </a:avLst>
          </a:prstGeom>
          <a:solidFill>
            <a:srgbClr val="CFE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192565"/>
                </a:solidFill>
              </a:rPr>
              <a:t>Refinancing Options</a:t>
            </a:r>
            <a:endParaRPr sz="1900" b="1" dirty="0">
              <a:solidFill>
                <a:srgbClr val="192565"/>
              </a:solidFill>
            </a:endParaRPr>
          </a:p>
        </p:txBody>
      </p:sp>
      <p:sp>
        <p:nvSpPr>
          <p:cNvPr id="4" name="Google Shape;411;g355e43450cf_15_48">
            <a:extLst>
              <a:ext uri="{FF2B5EF4-FFF2-40B4-BE49-F238E27FC236}">
                <a16:creationId xmlns:a16="http://schemas.microsoft.com/office/drawing/2014/main" id="{A4489640-BEC6-8C82-8261-18DD6458704B}"/>
              </a:ext>
            </a:extLst>
          </p:cNvPr>
          <p:cNvSpPr/>
          <p:nvPr/>
        </p:nvSpPr>
        <p:spPr>
          <a:xfrm>
            <a:off x="6185225" y="2330950"/>
            <a:ext cx="2845200" cy="1060800"/>
          </a:xfrm>
          <a:prstGeom prst="chevron">
            <a:avLst>
              <a:gd name="adj" fmla="val 50000"/>
            </a:avLst>
          </a:prstGeom>
          <a:solidFill>
            <a:srgbClr val="CFE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192565"/>
                </a:solidFill>
              </a:rPr>
              <a:t>Loan Assistance Programs</a:t>
            </a:r>
            <a:endParaRPr sz="1700" b="1" dirty="0">
              <a:solidFill>
                <a:srgbClr val="192565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55e43450cf_2_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390" name="Google Shape;390;g355e43450cf_2_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391" name="Google Shape;391;g355e43450cf_2_44"/>
          <p:cNvSpPr/>
          <p:nvPr/>
        </p:nvSpPr>
        <p:spPr>
          <a:xfrm>
            <a:off x="0" y="1864426"/>
            <a:ext cx="9144000" cy="1353900"/>
          </a:xfrm>
          <a:prstGeom prst="rect">
            <a:avLst/>
          </a:prstGeom>
          <a:solidFill>
            <a:srgbClr val="2EAE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3700" b="1">
                <a:solidFill>
                  <a:schemeClr val="lt1"/>
                </a:solidFill>
              </a:rPr>
              <a:t>Thank you!</a:t>
            </a:r>
            <a:endParaRPr sz="3700" b="1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Please reach out with any questions!</a:t>
            </a:r>
            <a:endParaRPr sz="2400" b="1">
              <a:solidFill>
                <a:schemeClr val="lt1"/>
              </a:solidFill>
            </a:endParaRPr>
          </a:p>
        </p:txBody>
      </p:sp>
      <p:sp>
        <p:nvSpPr>
          <p:cNvPr id="392" name="Google Shape;392;g355e43450cf_2_44"/>
          <p:cNvSpPr/>
          <p:nvPr/>
        </p:nvSpPr>
        <p:spPr>
          <a:xfrm>
            <a:off x="0" y="3218213"/>
            <a:ext cx="9144000" cy="1925400"/>
          </a:xfrm>
          <a:prstGeom prst="rect">
            <a:avLst/>
          </a:prstGeom>
          <a:solidFill>
            <a:srgbClr val="0233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043483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355e43450cf_2_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94" name="Google Shape;394;g355e43450cf_2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1450" y="4186400"/>
            <a:ext cx="2119234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355e43450cf_2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0100" y="3580250"/>
            <a:ext cx="803800" cy="100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355e43450cf_2_44"/>
          <p:cNvSpPr txBox="1"/>
          <p:nvPr/>
        </p:nvSpPr>
        <p:spPr>
          <a:xfrm>
            <a:off x="2956350" y="4505675"/>
            <a:ext cx="3231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55e43450cf_15_48"/>
          <p:cNvSpPr/>
          <p:nvPr/>
        </p:nvSpPr>
        <p:spPr>
          <a:xfrm>
            <a:off x="2418825" y="1116525"/>
            <a:ext cx="4152000" cy="1060800"/>
          </a:xfrm>
          <a:prstGeom prst="homePlate">
            <a:avLst>
              <a:gd name="adj" fmla="val 50000"/>
            </a:avLst>
          </a:prstGeom>
          <a:solidFill>
            <a:srgbClr val="1926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lt1"/>
                </a:solidFill>
              </a:rPr>
              <a:t>+22% </a:t>
            </a:r>
            <a:r>
              <a:rPr lang="en" dirty="0">
                <a:solidFill>
                  <a:schemeClr val="lt1"/>
                </a:solidFill>
              </a:rPr>
              <a:t>on </a:t>
            </a:r>
            <a:r>
              <a:rPr lang="en" b="1" dirty="0">
                <a:solidFill>
                  <a:schemeClr val="lt1"/>
                </a:solidFill>
              </a:rPr>
              <a:t>Black</a:t>
            </a:r>
            <a:r>
              <a:rPr lang="en" dirty="0">
                <a:solidFill>
                  <a:schemeClr val="lt1"/>
                </a:solidFill>
              </a:rPr>
              <a:t> Applicant’s </a:t>
            </a:r>
            <a:r>
              <a:rPr lang="en" b="1" dirty="0">
                <a:solidFill>
                  <a:schemeClr val="lt1"/>
                </a:solidFill>
              </a:rPr>
              <a:t>Approval Rate</a:t>
            </a:r>
            <a:r>
              <a:rPr lang="en" dirty="0">
                <a:solidFill>
                  <a:schemeClr val="lt1"/>
                </a:solidFill>
              </a:rPr>
              <a:t> but creates new disparities among other race and ethnicity groups:</a:t>
            </a:r>
            <a:r>
              <a:rPr lang="zh-CN" altLang="en-US" dirty="0">
                <a:solidFill>
                  <a:schemeClr val="lt1"/>
                </a:solidFill>
              </a:rPr>
              <a:t> </a:t>
            </a:r>
            <a:r>
              <a:rPr lang="en" b="1" dirty="0">
                <a:solidFill>
                  <a:schemeClr val="lt1"/>
                </a:solidFill>
              </a:rPr>
              <a:t>Hispanic or Latino (-11%~-20%)</a:t>
            </a:r>
            <a:r>
              <a:rPr lang="en" dirty="0">
                <a:solidFill>
                  <a:schemeClr val="lt1"/>
                </a:solidFill>
              </a:rPr>
              <a:t> &amp; </a:t>
            </a:r>
            <a:r>
              <a:rPr lang="en" b="1" dirty="0">
                <a:solidFill>
                  <a:schemeClr val="lt1"/>
                </a:solidFill>
              </a:rPr>
              <a:t>Native Hawaiian(-59%)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402" name="Google Shape;402;g355e43450cf_15_48"/>
          <p:cNvSpPr/>
          <p:nvPr/>
        </p:nvSpPr>
        <p:spPr>
          <a:xfrm>
            <a:off x="0" y="0"/>
            <a:ext cx="9144000" cy="838800"/>
          </a:xfrm>
          <a:prstGeom prst="rect">
            <a:avLst/>
          </a:prstGeom>
          <a:solidFill>
            <a:srgbClr val="2EAE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b="1" dirty="0">
                <a:solidFill>
                  <a:schemeClr val="lt1"/>
                </a:solidFill>
              </a:rPr>
              <a:t>Executive Summary</a:t>
            </a:r>
            <a:endParaRPr sz="2000" b="1" dirty="0">
              <a:solidFill>
                <a:schemeClr val="lt1"/>
              </a:solidFill>
            </a:endParaRPr>
          </a:p>
        </p:txBody>
      </p:sp>
      <p:sp>
        <p:nvSpPr>
          <p:cNvPr id="403" name="Google Shape;403;g355e43450cf_15_48"/>
          <p:cNvSpPr txBox="1">
            <a:spLocks noGrp="1"/>
          </p:cNvSpPr>
          <p:nvPr>
            <p:ph type="sldNum" idx="12"/>
          </p:nvPr>
        </p:nvSpPr>
        <p:spPr>
          <a:xfrm>
            <a:off x="8481733" y="46724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404" name="Google Shape;404;g355e43450cf_15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026" y="67978"/>
            <a:ext cx="878975" cy="2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355e43450cf_15_48"/>
          <p:cNvSpPr/>
          <p:nvPr/>
        </p:nvSpPr>
        <p:spPr>
          <a:xfrm>
            <a:off x="342900" y="1116525"/>
            <a:ext cx="1899900" cy="3508200"/>
          </a:xfrm>
          <a:prstGeom prst="rect">
            <a:avLst/>
          </a:prstGeom>
          <a:solidFill>
            <a:srgbClr val="EC2F89"/>
          </a:solidFill>
          <a:ln>
            <a:noFill/>
          </a:ln>
        </p:spPr>
        <p:txBody>
          <a:bodyPr spcFirstLastPara="1" wrap="square" lIns="94800" tIns="47400" rIns="94800" bIns="474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</a:rPr>
              <a:t>Data &amp; Scope</a:t>
            </a:r>
            <a:r>
              <a:rPr lang="en">
                <a:solidFill>
                  <a:schemeClr val="lt1"/>
                </a:solidFill>
              </a:rPr>
              <a:t>: 2022 HMDA merged with CRA data, South‑Atlantic  (~</a:t>
            </a:r>
            <a:r>
              <a:rPr lang="en" b="1">
                <a:solidFill>
                  <a:schemeClr val="lt1"/>
                </a:solidFill>
              </a:rPr>
              <a:t>932 k loans</a:t>
            </a:r>
            <a:r>
              <a:rPr lang="en">
                <a:solidFill>
                  <a:schemeClr val="lt1"/>
                </a:solidFill>
              </a:rPr>
              <a:t>)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b="1">
                <a:solidFill>
                  <a:schemeClr val="lt1"/>
                </a:solidFill>
              </a:rPr>
              <a:t>Does a CRA rating still guarantee fairer mortgage access and pricing — and for whom?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6" name="Google Shape;406;g355e43450cf_15_48"/>
          <p:cNvSpPr txBox="1"/>
          <p:nvPr/>
        </p:nvSpPr>
        <p:spPr>
          <a:xfrm>
            <a:off x="-567337" y="4907700"/>
            <a:ext cx="209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Situation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07" name="Google Shape;407;g355e43450cf_15_48"/>
          <p:cNvSpPr/>
          <p:nvPr/>
        </p:nvSpPr>
        <p:spPr>
          <a:xfrm>
            <a:off x="2418825" y="2330938"/>
            <a:ext cx="4152000" cy="1060800"/>
          </a:xfrm>
          <a:prstGeom prst="homePlate">
            <a:avLst>
              <a:gd name="adj" fmla="val 50000"/>
            </a:avLst>
          </a:prstGeom>
          <a:solidFill>
            <a:srgbClr val="1926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CRA backfired on </a:t>
            </a:r>
            <a:r>
              <a:rPr lang="en" sz="1600" b="1">
                <a:solidFill>
                  <a:schemeClr val="lt1"/>
                </a:solidFill>
              </a:rPr>
              <a:t>low-income</a:t>
            </a:r>
            <a:r>
              <a:rPr lang="en" sz="1600">
                <a:solidFill>
                  <a:schemeClr val="lt1"/>
                </a:solidFill>
              </a:rPr>
              <a:t> borrowers</a:t>
            </a:r>
            <a:r>
              <a:rPr lang="en" sz="1600" b="1">
                <a:solidFill>
                  <a:schemeClr val="lt1"/>
                </a:solidFill>
              </a:rPr>
              <a:t>: </a:t>
            </a:r>
            <a:r>
              <a:rPr lang="en" sz="1600">
                <a:solidFill>
                  <a:schemeClr val="lt1"/>
                </a:solidFill>
              </a:rPr>
              <a:t>approval rate </a:t>
            </a:r>
            <a:r>
              <a:rPr lang="en" sz="1600" b="1">
                <a:solidFill>
                  <a:schemeClr val="lt1"/>
                </a:solidFill>
              </a:rPr>
              <a:t>15.89 % </a:t>
            </a:r>
            <a:r>
              <a:rPr lang="en" sz="1600">
                <a:solidFill>
                  <a:schemeClr val="lt1"/>
                </a:solidFill>
              </a:rPr>
              <a:t>(CRA) vs </a:t>
            </a:r>
            <a:r>
              <a:rPr lang="en" sz="1600" b="1">
                <a:solidFill>
                  <a:schemeClr val="lt1"/>
                </a:solidFill>
              </a:rPr>
              <a:t>22.60 %</a:t>
            </a:r>
            <a:r>
              <a:rPr lang="en" sz="1600">
                <a:solidFill>
                  <a:schemeClr val="lt1"/>
                </a:solidFill>
              </a:rPr>
              <a:t> (non‑CRA)</a:t>
            </a:r>
            <a:endParaRPr sz="160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408" name="Google Shape;408;g355e43450cf_15_48"/>
          <p:cNvSpPr/>
          <p:nvPr/>
        </p:nvSpPr>
        <p:spPr>
          <a:xfrm>
            <a:off x="2418825" y="3545350"/>
            <a:ext cx="4152000" cy="1060800"/>
          </a:xfrm>
          <a:prstGeom prst="homePlate">
            <a:avLst>
              <a:gd name="adj" fmla="val 50000"/>
            </a:avLst>
          </a:prstGeom>
          <a:solidFill>
            <a:srgbClr val="1926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chemeClr val="lt1"/>
                </a:solidFill>
              </a:rPr>
              <a:t>Black </a:t>
            </a:r>
            <a:r>
              <a:rPr lang="en">
                <a:solidFill>
                  <a:schemeClr val="lt1"/>
                </a:solidFill>
              </a:rPr>
              <a:t>borrowers faced highest interest rate spread (</a:t>
            </a:r>
            <a:r>
              <a:rPr lang="en" b="1">
                <a:solidFill>
                  <a:schemeClr val="lt1"/>
                </a:solidFill>
              </a:rPr>
              <a:t>+66.8 bps</a:t>
            </a:r>
            <a:r>
              <a:rPr lang="en">
                <a:solidFill>
                  <a:schemeClr val="lt1"/>
                </a:solidFill>
              </a:rPr>
              <a:t>) even being benefited from higher approval rate from CRA-rated banks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355e43450cf_15_48"/>
          <p:cNvSpPr/>
          <p:nvPr/>
        </p:nvSpPr>
        <p:spPr>
          <a:xfrm>
            <a:off x="6185225" y="1116550"/>
            <a:ext cx="2845200" cy="1060800"/>
          </a:xfrm>
          <a:prstGeom prst="chevron">
            <a:avLst>
              <a:gd name="adj" fmla="val 50000"/>
            </a:avLst>
          </a:prstGeom>
          <a:solidFill>
            <a:srgbClr val="2EAE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Mandatory disclosure to address racial gap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410" name="Google Shape;410;g355e43450cf_15_48"/>
          <p:cNvSpPr/>
          <p:nvPr/>
        </p:nvSpPr>
        <p:spPr>
          <a:xfrm>
            <a:off x="6185225" y="3545350"/>
            <a:ext cx="2845200" cy="1060800"/>
          </a:xfrm>
          <a:prstGeom prst="chevron">
            <a:avLst>
              <a:gd name="adj" fmla="val 50000"/>
            </a:avLst>
          </a:prstGeom>
          <a:solidFill>
            <a:srgbClr val="2EAE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</a:rPr>
              <a:t>Refinancing Options</a:t>
            </a:r>
            <a:endParaRPr sz="1900" b="1">
              <a:solidFill>
                <a:schemeClr val="lt1"/>
              </a:solidFill>
            </a:endParaRPr>
          </a:p>
        </p:txBody>
      </p:sp>
      <p:sp>
        <p:nvSpPr>
          <p:cNvPr id="411" name="Google Shape;411;g355e43450cf_15_48"/>
          <p:cNvSpPr/>
          <p:nvPr/>
        </p:nvSpPr>
        <p:spPr>
          <a:xfrm>
            <a:off x="6185225" y="2330950"/>
            <a:ext cx="2845200" cy="1060800"/>
          </a:xfrm>
          <a:prstGeom prst="chevron">
            <a:avLst>
              <a:gd name="adj" fmla="val 50000"/>
            </a:avLst>
          </a:prstGeom>
          <a:solidFill>
            <a:srgbClr val="2EAE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</a:rPr>
              <a:t>Loan Assistance Programs</a:t>
            </a:r>
            <a:endParaRPr sz="17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>
            <a:spLocks noGrp="1"/>
          </p:cNvSpPr>
          <p:nvPr>
            <p:ph type="title"/>
          </p:nvPr>
        </p:nvSpPr>
        <p:spPr>
          <a:xfrm>
            <a:off x="311700" y="25413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 dirty="0"/>
              <a:t>Appendix A-Data Preparation</a:t>
            </a:r>
            <a:endParaRPr sz="2000" b="1" dirty="0"/>
          </a:p>
        </p:txBody>
      </p:sp>
      <p:sp>
        <p:nvSpPr>
          <p:cNvPr id="417" name="Google Shape;417;p19"/>
          <p:cNvSpPr txBox="1">
            <a:spLocks noGrp="1"/>
          </p:cNvSpPr>
          <p:nvPr>
            <p:ph type="body" idx="1"/>
          </p:nvPr>
        </p:nvSpPr>
        <p:spPr>
          <a:xfrm>
            <a:off x="311700" y="826831"/>
            <a:ext cx="8520600" cy="3985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Steps of Merging: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76904"/>
              <a:buNone/>
            </a:pPr>
            <a:r>
              <a:rPr lang="en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Filter and Prepare CRA Data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7755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Chunk the data for more efficient processing and dropped the columns with more than 50% missing value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7755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Focused on South Atlantic (SA) states using FIPS-to-abbreviation mapping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7755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Calculated average CRA rating per bank.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7755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Filtered to banks with at least one exam in SA states.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7755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Standardized bank names for matching.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76904"/>
              <a:buNone/>
            </a:pPr>
            <a:r>
              <a:rPr lang="en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Prepare LEI Data for Matching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77557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Standardized respondent names from LEI data.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7755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Created a unique set of respondent names for fuzzy matching.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Fuzzy Match Bank Names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77557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Matched LEI respondent names to SA banks using fuzzywuzzy with token set ratio ≥ 85.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7755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Merged successful matches with average CRA ratings.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Merge CRA Ratings into LEI Data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77557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Merged CRA ratings into the full LEI dataset via standardized name key (resp_key).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8107"/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24" name="Google Shape;42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425" name="Google Shape;42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43073"/>
            <a:ext cx="9143998" cy="4364652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32" name="Google Shape;43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433" name="Google Shape;43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849" y="204050"/>
            <a:ext cx="4106174" cy="256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850" y="2865825"/>
            <a:ext cx="4106176" cy="175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35050" y="204050"/>
            <a:ext cx="4297249" cy="38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04fceb9051_3_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42" name="Google Shape;442;g304fceb9051_3_3"/>
          <p:cNvSpPr txBox="1"/>
          <p:nvPr/>
        </p:nvSpPr>
        <p:spPr>
          <a:xfrm>
            <a:off x="921784" y="1319775"/>
            <a:ext cx="3408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EC2F8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CRA‑rated approval rate:   	         40.67%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EC2F8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Non‑CRA‑rated approval rate:    28.89%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EC2F8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T‑statistic:			     100.1487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EC2F8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P‑value:                                      0.0000</a:t>
            </a:r>
            <a:endParaRPr sz="1200" b="0" i="0" u="none" strike="noStrike" cap="none">
              <a:solidFill>
                <a:srgbClr val="EC2F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304fceb9051_3_3"/>
          <p:cNvSpPr txBox="1">
            <a:spLocks noGrp="1"/>
          </p:cNvSpPr>
          <p:nvPr>
            <p:ph type="body" idx="1"/>
          </p:nvPr>
        </p:nvSpPr>
        <p:spPr>
          <a:xfrm>
            <a:off x="5168550" y="1136450"/>
            <a:ext cx="38526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rgbClr val="192665"/>
                </a:solidFill>
                <a:highlight>
                  <a:srgbClr val="FFFFFF"/>
                </a:highlight>
              </a:rPr>
              <a:t>Low Income</a:t>
            </a:r>
            <a:endParaRPr sz="1200">
              <a:solidFill>
                <a:srgbClr val="192665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rgbClr val="19266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CRA‑rated:          15.89%</a:t>
            </a:r>
            <a:endParaRPr sz="1200">
              <a:solidFill>
                <a:srgbClr val="19266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rgbClr val="19266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Non‑CRA‑rated:     22.6%</a:t>
            </a:r>
            <a:endParaRPr sz="1200">
              <a:solidFill>
                <a:srgbClr val="19266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rgbClr val="19266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T‑statistic:            -22.063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rgbClr val="19266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p‑value:            1.01e-106</a:t>
            </a:r>
            <a:endParaRPr sz="1200">
              <a:solidFill>
                <a:srgbClr val="19266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g304fceb9051_3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276" y="2559288"/>
            <a:ext cx="2614701" cy="17654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5" name="Google Shape;445;g304fceb9051_3_3"/>
          <p:cNvGraphicFramePr/>
          <p:nvPr/>
        </p:nvGraphicFramePr>
        <p:xfrm>
          <a:off x="626313" y="2457175"/>
          <a:ext cx="4363500" cy="1938789"/>
        </p:xfrm>
        <a:graphic>
          <a:graphicData uri="http://schemas.openxmlformats.org/drawingml/2006/table">
            <a:tbl>
              <a:tblPr>
                <a:noFill/>
                <a:tableStyleId>{02173716-CD1E-4B21-A8C0-6EA91E342728}</a:tableStyleId>
              </a:tblPr>
              <a:tblGrid>
                <a:gridCol w="116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4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8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Group/Prob</a:t>
                      </a:r>
                      <a:endParaRPr sz="11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CRA Prediction</a:t>
                      </a:r>
                      <a:endParaRPr sz="11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Non-CRA Prediction</a:t>
                      </a:r>
                      <a:endParaRPr sz="11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CRA - Non CRA</a:t>
                      </a:r>
                      <a:endParaRPr sz="11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Non-low Income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40.9%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38.7%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38761D"/>
                          </a:solidFill>
                        </a:rPr>
                        <a:t>+2.2%</a:t>
                      </a:r>
                      <a:endParaRPr sz="1100" b="1">
                        <a:solidFill>
                          <a:srgbClr val="38761D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Low Income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12.3%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26.7%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CC0000"/>
                          </a:solidFill>
                        </a:rPr>
                        <a:t>–14.4%</a:t>
                      </a:r>
                      <a:endParaRPr sz="1100" b="1">
                        <a:solidFill>
                          <a:srgbClr val="CC000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</a:rPr>
                        <a:t>Gap (Non-low - Low)</a:t>
                      </a:r>
                      <a:endParaRPr sz="11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38761D"/>
                          </a:solidFill>
                        </a:rPr>
                        <a:t>+ 28.6%</a:t>
                      </a:r>
                      <a:endParaRPr sz="1100" b="1">
                        <a:solidFill>
                          <a:srgbClr val="38761D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38761D"/>
                          </a:solidFill>
                        </a:rPr>
                        <a:t>+12%</a:t>
                      </a:r>
                      <a:endParaRPr sz="1100" b="1">
                        <a:solidFill>
                          <a:srgbClr val="38761D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38761D"/>
                          </a:solidFill>
                        </a:rPr>
                        <a:t>+16.6%</a:t>
                      </a:r>
                      <a:endParaRPr sz="1100" b="1">
                        <a:solidFill>
                          <a:srgbClr val="38761D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6" name="Google Shape;446;g304fceb9051_3_3"/>
          <p:cNvSpPr txBox="1">
            <a:spLocks noGrp="1"/>
          </p:cNvSpPr>
          <p:nvPr>
            <p:ph type="title"/>
          </p:nvPr>
        </p:nvSpPr>
        <p:spPr>
          <a:xfrm>
            <a:off x="311707" y="43318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 dirty="0"/>
              <a:t>Appendix B - Difference between different groups</a:t>
            </a:r>
            <a:endParaRPr sz="2000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 dirty="0">
                <a:solidFill>
                  <a:schemeClr val="dk1"/>
                </a:solidFill>
              </a:rPr>
              <a:t>Appendix </a:t>
            </a:r>
            <a:r>
              <a:rPr lang="en" sz="2000" b="1" dirty="0"/>
              <a:t>C</a:t>
            </a:r>
            <a:r>
              <a:rPr lang="en" sz="2000" b="1" dirty="0">
                <a:solidFill>
                  <a:schemeClr val="dk1"/>
                </a:solidFill>
              </a:rPr>
              <a:t>-Logit Model Specification for Loan Approval Probability</a:t>
            </a:r>
            <a:endParaRPr sz="2000" b="1" dirty="0">
              <a:solidFill>
                <a:schemeClr val="dk1"/>
              </a:solidFill>
            </a:endParaRPr>
          </a:p>
        </p:txBody>
      </p:sp>
      <p:sp>
        <p:nvSpPr>
          <p:cNvPr id="452" name="Google Shape;45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Where: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i="1">
                <a:solidFill>
                  <a:schemeClr val="dk1"/>
                </a:solidFill>
              </a:rPr>
              <a:t>Has CRA Rating</a:t>
            </a:r>
            <a:r>
              <a:rPr lang="en" sz="1100">
                <a:solidFill>
                  <a:schemeClr val="dk1"/>
                </a:solidFill>
              </a:rPr>
              <a:t> refers to the presence of a CRA rating.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i="1">
                <a:solidFill>
                  <a:schemeClr val="dk1"/>
                </a:solidFill>
              </a:rPr>
              <a:t>Low Income</a:t>
            </a:r>
            <a:r>
              <a:rPr lang="en" sz="1100">
                <a:solidFill>
                  <a:schemeClr val="dk1"/>
                </a:solidFill>
              </a:rPr>
              <a:t> indicates whether the applicant is classified as low-income.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i="1">
                <a:solidFill>
                  <a:schemeClr val="dk1"/>
                </a:solidFill>
              </a:rPr>
              <a:t>CRA Low Income</a:t>
            </a:r>
            <a:r>
              <a:rPr lang="en" sz="1100">
                <a:solidFill>
                  <a:schemeClr val="dk1"/>
                </a:solidFill>
              </a:rPr>
              <a:t> is an interaction term between CRA rating and low-income status.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i="1">
                <a:solidFill>
                  <a:schemeClr val="dk1"/>
                </a:solidFill>
              </a:rPr>
              <a:t>Loan Amount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lang="en" sz="1100" i="1">
                <a:solidFill>
                  <a:schemeClr val="dk1"/>
                </a:solidFill>
              </a:rPr>
              <a:t>Loan Term</a:t>
            </a:r>
            <a:r>
              <a:rPr lang="en" sz="1100">
                <a:solidFill>
                  <a:schemeClr val="dk1"/>
                </a:solidFill>
              </a:rPr>
              <a:t> are continuous variables representing the amount of the loan and its term length.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i="1">
                <a:solidFill>
                  <a:schemeClr val="dk1"/>
                </a:solidFill>
              </a:rPr>
              <a:t>Open-End Line of Credit, Balloon Payment, Interest-Only Payment</a:t>
            </a:r>
            <a:r>
              <a:rPr lang="en" sz="1100">
                <a:solidFill>
                  <a:schemeClr val="dk1"/>
                </a:solidFill>
              </a:rPr>
              <a:t> are categorical variables indicating specific features of the loan.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i="1">
                <a:solidFill>
                  <a:schemeClr val="dk1"/>
                </a:solidFill>
              </a:rPr>
              <a:t>Applicant Sex, Race, Loan Type, Loan Purpose, Derived MSA MD</a:t>
            </a:r>
            <a:r>
              <a:rPr lang="en" sz="1100">
                <a:solidFill>
                  <a:schemeClr val="dk1"/>
                </a:solidFill>
              </a:rPr>
              <a:t> are categorical variables corresponding to the applicant’s sex, race (as per NCRC subcategories), loan type, loan purpose, and geographical region.</a:t>
            </a:r>
            <a:endParaRPr/>
          </a:p>
        </p:txBody>
      </p:sp>
      <p:pic>
        <p:nvPicPr>
          <p:cNvPr id="453" name="Google Shape;45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0150" y="1017713"/>
            <a:ext cx="4800600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04fea58dca_0_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60" name="Google Shape;460;g304fea58dca_0_26"/>
          <p:cNvSpPr txBox="1"/>
          <p:nvPr/>
        </p:nvSpPr>
        <p:spPr>
          <a:xfrm>
            <a:off x="292000" y="909650"/>
            <a:ext cx="6101400" cy="3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1. CRA &amp; Income-Related Factors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has_cra_rating</a:t>
            </a:r>
            <a:r>
              <a:rPr lang="en" sz="1100">
                <a:solidFill>
                  <a:schemeClr val="dk1"/>
                </a:solidFill>
              </a:rPr>
              <a:t>: Whether the loan was issued by a CRA-rated institution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low_income</a:t>
            </a:r>
            <a:r>
              <a:rPr lang="en" sz="1100">
                <a:solidFill>
                  <a:schemeClr val="dk1"/>
                </a:solidFill>
              </a:rPr>
              <a:t>: Whether the applicant is low-income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cra_low_income</a:t>
            </a:r>
            <a:r>
              <a:rPr lang="en" sz="1100">
                <a:solidFill>
                  <a:schemeClr val="dk1"/>
                </a:solidFill>
              </a:rPr>
              <a:t>: Interaction term between CRA and low-income status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2. Loan Amount &amp; Term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loan_amount</a:t>
            </a:r>
            <a:r>
              <a:rPr lang="en" sz="1100">
                <a:solidFill>
                  <a:schemeClr val="dk1"/>
                </a:solidFill>
              </a:rPr>
              <a:t>: Total amount of the loan application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loan_term</a:t>
            </a:r>
            <a:r>
              <a:rPr lang="en" sz="1100">
                <a:solidFill>
                  <a:schemeClr val="dk1"/>
                </a:solidFill>
              </a:rPr>
              <a:t>: Duration of the loan in months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3. Loan Product Features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open_end_line_of_credit</a:t>
            </a:r>
            <a:r>
              <a:rPr lang="en" sz="1100">
                <a:solidFill>
                  <a:schemeClr val="dk1"/>
                </a:solidFill>
              </a:rPr>
              <a:t>: Whether the loan is an open-end credit line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balloon_payment</a:t>
            </a:r>
            <a:r>
              <a:rPr lang="en" sz="1100">
                <a:solidFill>
                  <a:schemeClr val="dk1"/>
                </a:solidFill>
              </a:rPr>
              <a:t>: Whether the loan includes a balloon payment structure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interest_only_payment</a:t>
            </a:r>
            <a:r>
              <a:rPr lang="en" sz="1100">
                <a:solidFill>
                  <a:schemeClr val="dk1"/>
                </a:solidFill>
              </a:rPr>
              <a:t>: Whether the loan requires interest-only payments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4. Applicant Demographics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applicant_sex</a:t>
            </a:r>
            <a:r>
              <a:rPr lang="en" sz="1100">
                <a:solidFill>
                  <a:schemeClr val="dk1"/>
                </a:solidFill>
              </a:rPr>
              <a:t>: Applicant’s gender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race_ncrc_sub</a:t>
            </a:r>
            <a:r>
              <a:rPr lang="en" sz="1100">
                <a:solidFill>
                  <a:schemeClr val="dk1"/>
                </a:solidFill>
              </a:rPr>
              <a:t>: Applicant’s race or ethnicity subgroup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5. Loan Type &amp; Purpose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loan_type</a:t>
            </a:r>
            <a:r>
              <a:rPr lang="en" sz="1100">
                <a:solidFill>
                  <a:schemeClr val="dk1"/>
                </a:solidFill>
              </a:rPr>
              <a:t>: Type of loan (e.g., conventional, FHA)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loan_purpose</a:t>
            </a:r>
            <a:r>
              <a:rPr lang="en" sz="1100">
                <a:solidFill>
                  <a:schemeClr val="dk1"/>
                </a:solidFill>
              </a:rPr>
              <a:t>: Purpose of the loan (e.g., home purchase, refinance)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6. Geographic Controls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derived_msa_md</a:t>
            </a:r>
            <a:r>
              <a:rPr lang="en" sz="1100">
                <a:solidFill>
                  <a:schemeClr val="dk1"/>
                </a:solidFill>
              </a:rPr>
              <a:t>: Metropolitan statistical area (MSA) fixed effects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5" name="Google Shape;465;p23"/>
          <p:cNvGraphicFramePr/>
          <p:nvPr/>
        </p:nvGraphicFramePr>
        <p:xfrm>
          <a:off x="28575" y="799163"/>
          <a:ext cx="9086850" cy="3301155"/>
        </p:xfrm>
        <a:graphic>
          <a:graphicData uri="http://schemas.openxmlformats.org/drawingml/2006/table">
            <a:tbl>
              <a:tblPr>
                <a:noFill/>
                <a:tableStyleId>{1A06AC0F-7CE3-45AA-A2D6-FAC9B3F8C9B9}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/>
                        <a:t>Variable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/>
                        <a:t>Coefficient (p-value)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/>
                        <a:t>Interpretation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/>
                        <a:t>has_cra_rating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+0.0568 (p &lt; 0.001)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CRA rating is positively associated with approval, even after controlling for other factors.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/>
                        <a:t>low_income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-0.6605 (p &lt; 0.001)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Low-income applicants are significantly less likely to be approved.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/>
                        <a:t>cra_low_income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-0.9908 (p &lt; 0.001)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Low-income applicants in CRA areas have the lowest approval odds, suggesting structural issues.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/>
                        <a:t>loan_amount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Positive (very small)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Larger loan amounts slightly increase approval probability.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/>
                        <a:t>loan_term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Positive (very significant)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Longer loan terms are associated with higher approval likelihood.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/>
                        <a:t>interest_only_payment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1.0163 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Strongly increases approval probability — may signal strong creditworthiness.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66" name="Google Shape;466;p23"/>
          <p:cNvSpPr txBox="1">
            <a:spLocks noGrp="1"/>
          </p:cNvSpPr>
          <p:nvPr>
            <p:ph type="title"/>
          </p:nvPr>
        </p:nvSpPr>
        <p:spPr>
          <a:xfrm>
            <a:off x="154475" y="141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 dirty="0"/>
              <a:t>Appendix D - Results of Logistic Regression</a:t>
            </a:r>
            <a:endParaRPr sz="2000" b="1" dirty="0"/>
          </a:p>
        </p:txBody>
      </p:sp>
      <p:sp>
        <p:nvSpPr>
          <p:cNvPr id="467" name="Google Shape;46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73" name="Google Shape;47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474" name="Google Shape;47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008" y="0"/>
            <a:ext cx="872198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81" name="Google Shape;481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482" name="Google Shape;48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145" y="0"/>
            <a:ext cx="868371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89" name="Google Shape;48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490" name="Google Shape;49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101" y="0"/>
            <a:ext cx="84577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5e43450cf_13_51"/>
          <p:cNvSpPr/>
          <p:nvPr/>
        </p:nvSpPr>
        <p:spPr>
          <a:xfrm>
            <a:off x="0" y="0"/>
            <a:ext cx="9144000" cy="838899"/>
          </a:xfrm>
          <a:prstGeom prst="rect">
            <a:avLst/>
          </a:prstGeom>
          <a:solidFill>
            <a:srgbClr val="2EAE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</a:rPr>
              <a:t>Table of Content</a:t>
            </a: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g355e43450cf_13_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026" y="67978"/>
            <a:ext cx="878975" cy="205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7393E4D-573F-1178-60E4-B8D6FAEA8A41}"/>
              </a:ext>
            </a:extLst>
          </p:cNvPr>
          <p:cNvGrpSpPr/>
          <p:nvPr/>
        </p:nvGrpSpPr>
        <p:grpSpPr>
          <a:xfrm>
            <a:off x="1232451" y="838898"/>
            <a:ext cx="5613621" cy="4304601"/>
            <a:chOff x="1439185" y="976129"/>
            <a:chExt cx="5386242" cy="419886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A9C4119-A6EC-E3AE-6748-4F87B0F6E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8618" y="976129"/>
              <a:ext cx="5327376" cy="31912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B06354-E0FC-DF35-0C35-78A404484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9185" y="4167370"/>
              <a:ext cx="5386242" cy="10076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97" name="Google Shape;49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498" name="Google Shape;49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1471" y="0"/>
            <a:ext cx="71810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04fea58dca_0_72"/>
          <p:cNvSpPr txBox="1">
            <a:spLocks noGrp="1"/>
          </p:cNvSpPr>
          <p:nvPr>
            <p:ph type="title"/>
          </p:nvPr>
        </p:nvSpPr>
        <p:spPr>
          <a:xfrm>
            <a:off x="311710" y="34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 E: logistics Regression Comparison Table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( CRA vs Non CRA)</a:t>
            </a:r>
            <a:endParaRPr dirty="0"/>
          </a:p>
        </p:txBody>
      </p:sp>
      <p:sp>
        <p:nvSpPr>
          <p:cNvPr id="505" name="Google Shape;505;g304fea58dca_0_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506" name="Google Shape;506;g304fea58dca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00" y="1536525"/>
            <a:ext cx="8201376" cy="296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04fea58dca_0_1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g304fea58dca_0_1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513" name="Google Shape;513;g304fea58dca_0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75" y="1638300"/>
            <a:ext cx="7743825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04fea58dca_0_1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304fea58dca_0_1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304fea58dca_0_1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521" name="Google Shape;521;g304fea58dca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579" y="0"/>
            <a:ext cx="70208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304fea58dca_0_122"/>
          <p:cNvSpPr txBox="1">
            <a:spLocks noGrp="1"/>
          </p:cNvSpPr>
          <p:nvPr>
            <p:ph type="title"/>
          </p:nvPr>
        </p:nvSpPr>
        <p:spPr>
          <a:xfrm>
            <a:off x="5252825" y="209777"/>
            <a:ext cx="2829600" cy="13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logistics Regression Comparison Table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( CRA)</a:t>
            </a:r>
            <a:endParaRPr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04fea58dca_0_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g304fea58dca_0_1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304fea58dca_0_1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530" name="Google Shape;530;g304fea58dca_0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41" y="0"/>
            <a:ext cx="74495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304fea58dca_0_128"/>
          <p:cNvSpPr txBox="1">
            <a:spLocks noGrp="1"/>
          </p:cNvSpPr>
          <p:nvPr>
            <p:ph type="title"/>
          </p:nvPr>
        </p:nvSpPr>
        <p:spPr>
          <a:xfrm>
            <a:off x="5252825" y="209777"/>
            <a:ext cx="2829600" cy="13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logistics Regression Comparison Table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(Non CRA)</a:t>
            </a:r>
            <a:endParaRPr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g3560139cf89_1_51" title="Screenshot 2025-05-01 at 2.45.13 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088" y="1353925"/>
            <a:ext cx="4315901" cy="2830424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3560139cf89_1_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538" name="Google Shape;538;g3560139cf89_1_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65026" y="67978"/>
            <a:ext cx="878975" cy="2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g3560139cf89_1_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42575" y="938013"/>
            <a:ext cx="2922449" cy="326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7"/>
          <p:cNvGrpSpPr/>
          <p:nvPr/>
        </p:nvGrpSpPr>
        <p:grpSpPr>
          <a:xfrm>
            <a:off x="274950" y="1135775"/>
            <a:ext cx="2808538" cy="3287100"/>
            <a:chOff x="649043" y="1250062"/>
            <a:chExt cx="2736300" cy="3287100"/>
          </a:xfrm>
        </p:grpSpPr>
        <p:sp>
          <p:nvSpPr>
            <p:cNvPr id="151" name="Google Shape;151;p7"/>
            <p:cNvSpPr/>
            <p:nvPr/>
          </p:nvSpPr>
          <p:spPr>
            <a:xfrm>
              <a:off x="649043" y="1250062"/>
              <a:ext cx="2736300" cy="3287100"/>
            </a:xfrm>
            <a:prstGeom prst="rect">
              <a:avLst/>
            </a:prstGeom>
            <a:solidFill>
              <a:srgbClr val="EC2F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754047" y="1356151"/>
              <a:ext cx="2544900" cy="3034200"/>
            </a:xfrm>
            <a:prstGeom prst="rect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lt1"/>
                </a:solidFill>
              </a:endParaRPr>
            </a:p>
            <a:p>
              <a:pPr marL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</a:rPr>
                <a:t>Data &amp; Scope</a:t>
              </a:r>
              <a:r>
                <a:rPr lang="en">
                  <a:solidFill>
                    <a:schemeClr val="lt1"/>
                  </a:solidFill>
                </a:rPr>
                <a:t>: 2022 HMDA, South‑Atlantic  (~</a:t>
              </a:r>
              <a:r>
                <a:rPr lang="en" b="1">
                  <a:solidFill>
                    <a:schemeClr val="lt1"/>
                  </a:solidFill>
                </a:rPr>
                <a:t>932 k loans</a:t>
              </a:r>
              <a:r>
                <a:rPr lang="en">
                  <a:solidFill>
                    <a:schemeClr val="lt1"/>
                  </a:solidFill>
                </a:rPr>
                <a:t>).</a:t>
              </a:r>
              <a:endParaRPr>
                <a:solidFill>
                  <a:schemeClr val="lt1"/>
                </a:solidFill>
              </a:endParaRPr>
            </a:p>
            <a:p>
              <a:pPr marL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  <a:p>
              <a:pPr marL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</a:rPr>
                <a:t> Purpose of CRA</a:t>
              </a:r>
              <a:r>
                <a:rPr lang="en">
                  <a:solidFill>
                    <a:schemeClr val="lt1"/>
                  </a:solidFill>
                </a:rPr>
                <a:t> : </a:t>
              </a:r>
              <a:endParaRPr>
                <a:solidFill>
                  <a:schemeClr val="lt1"/>
                </a:solidFill>
              </a:endParaRPr>
            </a:p>
            <a:p>
              <a:pPr marL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rates how well banks serve low‑ &amp; moderate‑income &amp; marginalised borrowers.</a:t>
              </a:r>
              <a:endParaRPr>
                <a:solidFill>
                  <a:schemeClr val="lt1"/>
                </a:solidFill>
              </a:endParaRPr>
            </a:p>
            <a:p>
              <a:pPr marL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  <a:p>
              <a:pPr marL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</a:rPr>
                <a:t>Why it matters to NCRC</a:t>
              </a:r>
              <a:r>
                <a:rPr lang="en">
                  <a:solidFill>
                    <a:schemeClr val="lt1"/>
                  </a:solidFill>
                </a:rPr>
                <a:t> : CRA score is NCRC’s primary flag for fair‑lending gaps..</a:t>
              </a:r>
              <a:endParaRPr b="1">
                <a:solidFill>
                  <a:schemeClr val="lt1"/>
                </a:solidFill>
              </a:endParaRPr>
            </a:p>
          </p:txBody>
        </p:sp>
      </p:grpSp>
      <p:grpSp>
        <p:nvGrpSpPr>
          <p:cNvPr id="153" name="Google Shape;153;p7"/>
          <p:cNvGrpSpPr/>
          <p:nvPr/>
        </p:nvGrpSpPr>
        <p:grpSpPr>
          <a:xfrm>
            <a:off x="6219287" y="1135765"/>
            <a:ext cx="2650602" cy="3287210"/>
            <a:chOff x="648183" y="1250066"/>
            <a:chExt cx="2650602" cy="3287210"/>
          </a:xfrm>
        </p:grpSpPr>
        <p:sp>
          <p:nvSpPr>
            <p:cNvPr id="154" name="Google Shape;154;p7"/>
            <p:cNvSpPr/>
            <p:nvPr/>
          </p:nvSpPr>
          <p:spPr>
            <a:xfrm>
              <a:off x="648183" y="1250066"/>
              <a:ext cx="2650602" cy="3287210"/>
            </a:xfrm>
            <a:prstGeom prst="rect">
              <a:avLst/>
            </a:prstGeom>
            <a:solidFill>
              <a:srgbClr val="1926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842621" y="1386726"/>
              <a:ext cx="2261700" cy="2990700"/>
            </a:xfrm>
            <a:prstGeom prst="rect">
              <a:avLst/>
            </a:prstGeom>
            <a:solidFill>
              <a:srgbClr val="192665"/>
            </a:solidFill>
            <a:ln w="571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b="1">
                <a:solidFill>
                  <a:schemeClr val="lt1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b="1">
                  <a:solidFill>
                    <a:schemeClr val="lt1"/>
                  </a:solidFill>
                </a:rPr>
                <a:t>Does a CRA rating still guarantee fairer mortgage access and pricing — and for whom?</a:t>
              </a:r>
              <a:endParaRPr b="1">
                <a:solidFill>
                  <a:schemeClr val="lt1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>
                <a:solidFill>
                  <a:schemeClr val="lt1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 i="1">
                  <a:solidFill>
                    <a:schemeClr val="lt1"/>
                  </a:solidFill>
                </a:rPr>
                <a:t>We’ll test whether CRA helps or harms different communities and recommend how to close the gaps.</a:t>
              </a:r>
              <a:endParaRPr sz="1200" i="1">
                <a:solidFill>
                  <a:schemeClr val="lt1"/>
                </a:solidFill>
              </a:endParaRPr>
            </a:p>
          </p:txBody>
        </p:sp>
      </p:grpSp>
      <p:grpSp>
        <p:nvGrpSpPr>
          <p:cNvPr id="156" name="Google Shape;156;p7"/>
          <p:cNvGrpSpPr/>
          <p:nvPr/>
        </p:nvGrpSpPr>
        <p:grpSpPr>
          <a:xfrm>
            <a:off x="3306129" y="1211965"/>
            <a:ext cx="2650602" cy="3287210"/>
            <a:chOff x="648183" y="1250066"/>
            <a:chExt cx="2650602" cy="3287210"/>
          </a:xfrm>
        </p:grpSpPr>
        <p:sp>
          <p:nvSpPr>
            <p:cNvPr id="157" name="Google Shape;157;p7"/>
            <p:cNvSpPr/>
            <p:nvPr/>
          </p:nvSpPr>
          <p:spPr>
            <a:xfrm>
              <a:off x="648183" y="1250066"/>
              <a:ext cx="2650602" cy="3287210"/>
            </a:xfrm>
            <a:prstGeom prst="rect">
              <a:avLst/>
            </a:prstGeom>
            <a:solidFill>
              <a:srgbClr val="2EAE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739279" y="1371776"/>
              <a:ext cx="2468400" cy="3043800"/>
            </a:xfrm>
            <a:prstGeom prst="rect">
              <a:avLst/>
            </a:prstGeom>
            <a:solidFill>
              <a:srgbClr val="2EAEE3"/>
            </a:solidFill>
            <a:ln w="571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</a:rPr>
                <a:t>Overall approvals climb</a:t>
              </a:r>
              <a:r>
                <a:rPr lang="en">
                  <a:solidFill>
                    <a:schemeClr val="lt1"/>
                  </a:solidFill>
                </a:rPr>
                <a:t> at CRA lenders  (+12 pp).</a:t>
              </a:r>
              <a:br>
                <a:rPr lang="en">
                  <a:solidFill>
                    <a:schemeClr val="lt1"/>
                  </a:solidFill>
                </a:rPr>
              </a:br>
              <a:endParaRPr>
                <a:solidFill>
                  <a:schemeClr val="lt1"/>
                </a:solidFill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</a:rPr>
                <a:t>Low‑income borrowers lag at CRA banks </a:t>
              </a:r>
              <a:r>
                <a:rPr lang="en">
                  <a:solidFill>
                    <a:schemeClr val="lt1"/>
                  </a:solidFill>
                </a:rPr>
                <a:t>(-6.71 pp). </a:t>
              </a:r>
              <a:endParaRPr>
                <a:solidFill>
                  <a:schemeClr val="lt1"/>
                </a:solidFill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</a:rPr>
                <a:t>Cost gap widens</a:t>
              </a:r>
              <a:r>
                <a:rPr lang="en">
                  <a:solidFill>
                    <a:schemeClr val="lt1"/>
                  </a:solidFill>
                </a:rPr>
                <a:t>: average rate‑spread at CRA banks increases (+0.30 pp).</a:t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59" name="Google Shape;159;p7"/>
          <p:cNvSpPr/>
          <p:nvPr/>
        </p:nvSpPr>
        <p:spPr>
          <a:xfrm>
            <a:off x="0" y="0"/>
            <a:ext cx="9144000" cy="838800"/>
          </a:xfrm>
          <a:prstGeom prst="rect">
            <a:avLst/>
          </a:prstGeom>
          <a:solidFill>
            <a:srgbClr val="2EAE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dirty="0">
                <a:solidFill>
                  <a:schemeClr val="lt1"/>
                </a:solidFill>
              </a:rPr>
              <a:t>SCQ: CRA Ratings Promise Fair Lending — Do They Still Deliver?</a:t>
            </a:r>
            <a:endParaRPr sz="1100" b="1" i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dirty="0">
              <a:solidFill>
                <a:schemeClr val="lt1"/>
              </a:solidFill>
            </a:endParaRPr>
          </a:p>
        </p:txBody>
      </p:sp>
      <p:sp>
        <p:nvSpPr>
          <p:cNvPr id="160" name="Google Shape;16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61" name="Google Shape;16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026" y="67978"/>
            <a:ext cx="878975" cy="2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"/>
          <p:cNvSpPr txBox="1"/>
          <p:nvPr/>
        </p:nvSpPr>
        <p:spPr>
          <a:xfrm>
            <a:off x="507688" y="1247000"/>
            <a:ext cx="209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Situation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63" name="Google Shape;163;p7"/>
          <p:cNvSpPr txBox="1"/>
          <p:nvPr/>
        </p:nvSpPr>
        <p:spPr>
          <a:xfrm>
            <a:off x="3585463" y="1247000"/>
            <a:ext cx="209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Complication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64" name="Google Shape;164;p7"/>
          <p:cNvSpPr txBox="1"/>
          <p:nvPr/>
        </p:nvSpPr>
        <p:spPr>
          <a:xfrm>
            <a:off x="6498638" y="1247000"/>
            <a:ext cx="209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Key Questions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65" name="Google Shape;165;p7"/>
          <p:cNvSpPr txBox="1"/>
          <p:nvPr/>
        </p:nvSpPr>
        <p:spPr>
          <a:xfrm>
            <a:off x="274950" y="4719950"/>
            <a:ext cx="7432500" cy="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chemeClr val="dk2"/>
                </a:solidFill>
              </a:rPr>
              <a:t>*  pp” = percentage‑points; All figures CRA – non‑CRA; p &lt; 0.001. Data prep &amp; diagnostics in appendix.</a:t>
            </a:r>
            <a:endParaRPr sz="800" i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2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800"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2a2e8f015_0_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91" name="Google Shape;191;g352a2e8f015_0_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92" name="Google Shape;192;g352a2e8f015_0_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9446" y="4615983"/>
            <a:ext cx="1813385" cy="42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352a2e8f015_0_80"/>
          <p:cNvSpPr txBox="1"/>
          <p:nvPr/>
        </p:nvSpPr>
        <p:spPr>
          <a:xfrm>
            <a:off x="834575" y="2231575"/>
            <a:ext cx="82626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Analysis of CRA-rating on Approval Rates </a:t>
            </a:r>
            <a:endParaRPr sz="3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/>
          <p:nvPr/>
        </p:nvSpPr>
        <p:spPr>
          <a:xfrm>
            <a:off x="0" y="0"/>
            <a:ext cx="9144000" cy="838899"/>
          </a:xfrm>
          <a:prstGeom prst="rect">
            <a:avLst/>
          </a:prstGeom>
          <a:solidFill>
            <a:srgbClr val="2EAE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dirty="0">
                <a:solidFill>
                  <a:schemeClr val="lt1"/>
                </a:solidFill>
              </a:rPr>
              <a:t>CRA Boosted Overall Approvals, but Backfired on Low-Income Borrowers 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p9"/>
          <p:cNvGrpSpPr/>
          <p:nvPr/>
        </p:nvGrpSpPr>
        <p:grpSpPr>
          <a:xfrm>
            <a:off x="612003" y="962263"/>
            <a:ext cx="3840457" cy="3025877"/>
            <a:chOff x="592747" y="1250066"/>
            <a:chExt cx="2650602" cy="3287210"/>
          </a:xfrm>
        </p:grpSpPr>
        <p:sp>
          <p:nvSpPr>
            <p:cNvPr id="200" name="Google Shape;200;p9"/>
            <p:cNvSpPr/>
            <p:nvPr/>
          </p:nvSpPr>
          <p:spPr>
            <a:xfrm>
              <a:off x="592747" y="1250066"/>
              <a:ext cx="2650602" cy="3287210"/>
            </a:xfrm>
            <a:prstGeom prst="rect">
              <a:avLst/>
            </a:prstGeom>
            <a:solidFill>
              <a:srgbClr val="EC2F8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728313" y="1437395"/>
              <a:ext cx="2417100" cy="3001800"/>
            </a:xfrm>
            <a:prstGeom prst="rect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Char char="●"/>
              </a:pPr>
              <a:r>
                <a:rPr lang="en">
                  <a:solidFill>
                    <a:schemeClr val="lt1"/>
                  </a:solidFill>
                </a:rPr>
                <a:t>Applications to CRA-rated institutions are </a:t>
              </a:r>
              <a:r>
                <a:rPr lang="en" b="1">
                  <a:solidFill>
                    <a:schemeClr val="lt1"/>
                  </a:solidFill>
                </a:rPr>
                <a:t>11.78% more likely to be approved</a:t>
              </a:r>
              <a:r>
                <a:rPr lang="en">
                  <a:solidFill>
                    <a:schemeClr val="lt1"/>
                  </a:solidFill>
                </a:rPr>
                <a:t> than those to non-CRA lenders (p &lt; 0.001).  </a:t>
              </a:r>
              <a:endParaRPr>
                <a:solidFill>
                  <a:schemeClr val="l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  <a:p>
              <a:pPr marL="457200" lvl="0" indent="-31750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Char char="●"/>
              </a:pPr>
              <a:r>
                <a:rPr lang="en" b="1">
                  <a:solidFill>
                    <a:schemeClr val="lt1"/>
                  </a:solidFill>
                </a:rPr>
                <a:t>41 % (CRA) vs 29 % (non-CRA)</a:t>
              </a:r>
              <a:endParaRPr b="1">
                <a:solidFill>
                  <a:schemeClr val="lt1"/>
                </a:solidFill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lt1"/>
                </a:solidFill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Char char="●"/>
              </a:pPr>
              <a:r>
                <a:rPr lang="en">
                  <a:solidFill>
                    <a:schemeClr val="lt1"/>
                  </a:solidFill>
                </a:rPr>
                <a:t>This appears to validate CRA's intended effect—</a:t>
              </a:r>
              <a:r>
                <a:rPr lang="en" b="1">
                  <a:solidFill>
                    <a:schemeClr val="lt1"/>
                  </a:solidFill>
                </a:rPr>
                <a:t>but only at the surface level.</a:t>
              </a:r>
              <a:endParaRPr b="1">
                <a:solidFill>
                  <a:schemeClr val="lt1"/>
                </a:solidFill>
              </a:endParaRPr>
            </a:p>
            <a:p>
              <a:pPr marL="15875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>
                <a:solidFill>
                  <a:schemeClr val="lt1"/>
                </a:solidFill>
              </a:endParaRPr>
            </a:p>
          </p:txBody>
        </p:sp>
      </p:grpSp>
      <p:grpSp>
        <p:nvGrpSpPr>
          <p:cNvPr id="202" name="Google Shape;202;p9"/>
          <p:cNvGrpSpPr/>
          <p:nvPr/>
        </p:nvGrpSpPr>
        <p:grpSpPr>
          <a:xfrm>
            <a:off x="4722827" y="962322"/>
            <a:ext cx="3841105" cy="3025745"/>
            <a:chOff x="648182" y="1250069"/>
            <a:chExt cx="2650500" cy="2399100"/>
          </a:xfrm>
        </p:grpSpPr>
        <p:sp>
          <p:nvSpPr>
            <p:cNvPr id="203" name="Google Shape;203;p9"/>
            <p:cNvSpPr/>
            <p:nvPr/>
          </p:nvSpPr>
          <p:spPr>
            <a:xfrm>
              <a:off x="648181" y="1250069"/>
              <a:ext cx="2650500" cy="2399100"/>
            </a:xfrm>
            <a:prstGeom prst="rect">
              <a:avLst/>
            </a:prstGeom>
            <a:solidFill>
              <a:srgbClr val="1926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781337" y="1395453"/>
              <a:ext cx="2417400" cy="2100300"/>
            </a:xfrm>
            <a:prstGeom prst="rect">
              <a:avLst/>
            </a:prstGeom>
            <a:solidFill>
              <a:srgbClr val="192665"/>
            </a:solidFill>
            <a:ln w="571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Char char="●"/>
              </a:pPr>
              <a:r>
                <a:rPr lang="en">
                  <a:solidFill>
                    <a:schemeClr val="lt1"/>
                  </a:solidFill>
                </a:rPr>
                <a:t>Low-income borrowers are </a:t>
              </a:r>
              <a:r>
                <a:rPr lang="en" b="1">
                  <a:solidFill>
                    <a:schemeClr val="lt1"/>
                  </a:solidFill>
                </a:rPr>
                <a:t>6.71% less</a:t>
              </a:r>
              <a:r>
                <a:rPr lang="en">
                  <a:solidFill>
                    <a:schemeClr val="lt1"/>
                  </a:solidFill>
                </a:rPr>
                <a:t> likely to be approved by CRA institutions compared to non-CRA lenders (p &lt; 0.001).</a:t>
              </a:r>
              <a:endParaRPr>
                <a:solidFill>
                  <a:schemeClr val="lt1"/>
                </a:solidFill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Char char="●"/>
              </a:pPr>
              <a:r>
                <a:rPr lang="en" b="1">
                  <a:solidFill>
                    <a:schemeClr val="lt1"/>
                  </a:solidFill>
                </a:rPr>
                <a:t>15.89 % (CRA) vs 22.60 % (non‑CRA)</a:t>
              </a:r>
              <a:endParaRPr>
                <a:solidFill>
                  <a:schemeClr val="lt1"/>
                </a:solidFill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Char char="●"/>
              </a:pPr>
              <a:r>
                <a:rPr lang="en">
                  <a:solidFill>
                    <a:schemeClr val="lt1"/>
                  </a:solidFill>
                </a:rPr>
                <a:t>While CRA improved access broadly, it </a:t>
              </a:r>
              <a:r>
                <a:rPr lang="en" b="1">
                  <a:solidFill>
                    <a:schemeClr val="lt1"/>
                  </a:solidFill>
                </a:rPr>
                <a:t>fails to serve high-risk communities </a:t>
              </a:r>
              <a:r>
                <a:rPr lang="en">
                  <a:solidFill>
                    <a:schemeClr val="lt1"/>
                  </a:solidFill>
                </a:rPr>
                <a:t>most in need.  </a:t>
              </a:r>
              <a:endParaRPr>
                <a:solidFill>
                  <a:schemeClr val="lt1"/>
                </a:solidFill>
              </a:endParaRPr>
            </a:p>
            <a:p>
              <a:pPr marL="15875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05" name="Google Shape;20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06" name="Google Shape;20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026" y="67978"/>
            <a:ext cx="878975" cy="2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9"/>
          <p:cNvSpPr txBox="1"/>
          <p:nvPr/>
        </p:nvSpPr>
        <p:spPr>
          <a:xfrm>
            <a:off x="4979575" y="1145675"/>
            <a:ext cx="3327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</a:rPr>
              <a:t>CRA Underperforms on Low-income Applicants</a:t>
            </a:r>
            <a:endParaRPr/>
          </a:p>
        </p:txBody>
      </p:sp>
      <p:sp>
        <p:nvSpPr>
          <p:cNvPr id="208" name="Google Shape;208;p9"/>
          <p:cNvSpPr txBox="1"/>
          <p:nvPr/>
        </p:nvSpPr>
        <p:spPr>
          <a:xfrm>
            <a:off x="611613" y="1176425"/>
            <a:ext cx="3841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CRA Significantly Increases Overall Approval Likelihood</a:t>
            </a:r>
            <a:endParaRPr sz="1500" b="1">
              <a:solidFill>
                <a:schemeClr val="lt1"/>
              </a:solidFill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0" y="4068400"/>
            <a:ext cx="9144000" cy="1075200"/>
          </a:xfrm>
          <a:prstGeom prst="rect">
            <a:avLst/>
          </a:prstGeom>
          <a:solidFill>
            <a:srgbClr val="2EAE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lt1"/>
                </a:solidFill>
              </a:rPr>
              <a:t>Raises Concerns: </a:t>
            </a:r>
            <a:endParaRPr sz="17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</a:rPr>
              <a:t>Some </a:t>
            </a:r>
            <a:r>
              <a:rPr lang="en" sz="1700" b="1">
                <a:solidFill>
                  <a:schemeClr val="lt1"/>
                </a:solidFill>
              </a:rPr>
              <a:t>non-CRA lenders</a:t>
            </a:r>
            <a:r>
              <a:rPr lang="en" sz="1700">
                <a:solidFill>
                  <a:schemeClr val="lt1"/>
                </a:solidFill>
              </a:rPr>
              <a:t>—such as nonbanks—may approve more loans, but under</a:t>
            </a:r>
            <a:r>
              <a:rPr lang="en" sz="1700" b="1">
                <a:solidFill>
                  <a:schemeClr val="lt1"/>
                </a:solidFill>
              </a:rPr>
              <a:t> predatory conditions.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700" y="2467950"/>
            <a:ext cx="4320651" cy="25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0"/>
          <p:cNvSpPr txBox="1"/>
          <p:nvPr/>
        </p:nvSpPr>
        <p:spPr>
          <a:xfrm>
            <a:off x="311699" y="830551"/>
            <a:ext cx="85206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rgbClr val="2EAEE3"/>
                </a:solidFill>
              </a:rPr>
              <a:t>Racial disparities persist—even under CRA. </a:t>
            </a:r>
            <a:endParaRPr sz="1500" b="1">
              <a:solidFill>
                <a:srgbClr val="2EAEE3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EAEE3"/>
              </a:buClr>
              <a:buSzPts val="1500"/>
              <a:buChar char="●"/>
            </a:pPr>
            <a:r>
              <a:rPr lang="en" sz="1500" b="1">
                <a:solidFill>
                  <a:srgbClr val="2EAEE3"/>
                </a:solidFill>
              </a:rPr>
              <a:t>Native Hawaiian and Pacific Islander</a:t>
            </a:r>
            <a:r>
              <a:rPr lang="en" sz="1500">
                <a:solidFill>
                  <a:srgbClr val="2EAEE3"/>
                </a:solidFill>
              </a:rPr>
              <a:t> applicants experience the largest </a:t>
            </a:r>
            <a:r>
              <a:rPr lang="en" sz="1500" b="1">
                <a:solidFill>
                  <a:srgbClr val="2EAEE3"/>
                </a:solidFill>
              </a:rPr>
              <a:t>approval rate gap</a:t>
            </a:r>
            <a:r>
              <a:rPr lang="en" sz="1500">
                <a:solidFill>
                  <a:srgbClr val="2EAEE3"/>
                </a:solidFill>
              </a:rPr>
              <a:t> (59% </a:t>
            </a:r>
            <a:r>
              <a:rPr lang="en" sz="1500" b="1">
                <a:solidFill>
                  <a:srgbClr val="2EAEE3"/>
                </a:solidFill>
              </a:rPr>
              <a:t>less likely</a:t>
            </a:r>
            <a:r>
              <a:rPr lang="en" sz="1500">
                <a:solidFill>
                  <a:srgbClr val="2EAEE3"/>
                </a:solidFill>
              </a:rPr>
              <a:t>) between CRA and non-CRA institutions.</a:t>
            </a:r>
            <a:endParaRPr sz="1500">
              <a:solidFill>
                <a:srgbClr val="2EAEE3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AEE3"/>
              </a:buClr>
              <a:buSzPts val="1500"/>
              <a:buChar char="●"/>
            </a:pPr>
            <a:r>
              <a:rPr lang="en" sz="1500">
                <a:solidFill>
                  <a:srgbClr val="2EAEE3"/>
                </a:solidFill>
              </a:rPr>
              <a:t>While</a:t>
            </a:r>
            <a:r>
              <a:rPr lang="en" sz="1500" b="1">
                <a:solidFill>
                  <a:srgbClr val="2EAEE3"/>
                </a:solidFill>
              </a:rPr>
              <a:t> Black</a:t>
            </a:r>
            <a:r>
              <a:rPr lang="en" sz="1500">
                <a:solidFill>
                  <a:srgbClr val="2EAEE3"/>
                </a:solidFill>
              </a:rPr>
              <a:t> applicants saw modest gains </a:t>
            </a:r>
            <a:r>
              <a:rPr lang="en" sz="1500" b="1">
                <a:solidFill>
                  <a:srgbClr val="2EAEE3"/>
                </a:solidFill>
              </a:rPr>
              <a:t>under CRA (+22.8%)</a:t>
            </a:r>
            <a:r>
              <a:rPr lang="en" sz="1500">
                <a:solidFill>
                  <a:srgbClr val="2EAEE3"/>
                </a:solidFill>
              </a:rPr>
              <a:t>, groups like </a:t>
            </a:r>
            <a:r>
              <a:rPr lang="en" sz="1500" b="1">
                <a:solidFill>
                  <a:srgbClr val="2EAEE3"/>
                </a:solidFill>
              </a:rPr>
              <a:t>Japanese and Korean</a:t>
            </a:r>
            <a:r>
              <a:rPr lang="en" sz="1500">
                <a:solidFill>
                  <a:srgbClr val="2EAEE3"/>
                </a:solidFill>
              </a:rPr>
              <a:t> borrowers experienced significantly </a:t>
            </a:r>
            <a:r>
              <a:rPr lang="en" sz="1500" b="1">
                <a:solidFill>
                  <a:srgbClr val="2EAEE3"/>
                </a:solidFill>
              </a:rPr>
              <a:t>lower approval rates</a:t>
            </a:r>
            <a:r>
              <a:rPr lang="en" sz="1500">
                <a:solidFill>
                  <a:srgbClr val="2EAEE3"/>
                </a:solidFill>
              </a:rPr>
              <a:t>.</a:t>
            </a:r>
            <a:endParaRPr sz="1500">
              <a:solidFill>
                <a:srgbClr val="2EAEE3"/>
              </a:solidFill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0" y="-8344"/>
            <a:ext cx="9144000" cy="838899"/>
          </a:xfrm>
          <a:prstGeom prst="rect">
            <a:avLst/>
          </a:prstGeom>
          <a:solidFill>
            <a:srgbClr val="2EAE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1900" b="1" dirty="0">
                <a:solidFill>
                  <a:schemeClr val="lt1"/>
                </a:solidFill>
              </a:rPr>
              <a:t>Native Hawaiian and Pacific Islander Experience the Largest Disparities </a:t>
            </a:r>
            <a:endParaRPr sz="1900" b="1" dirty="0">
              <a:solidFill>
                <a:schemeClr val="lt1"/>
              </a:solidFill>
            </a:endParaRPr>
          </a:p>
        </p:txBody>
      </p:sp>
      <p:graphicFrame>
        <p:nvGraphicFramePr>
          <p:cNvPr id="217" name="Google Shape;217;p10"/>
          <p:cNvGraphicFramePr/>
          <p:nvPr/>
        </p:nvGraphicFramePr>
        <p:xfrm>
          <a:off x="5201297" y="2467409"/>
          <a:ext cx="3599925" cy="2176170"/>
        </p:xfrm>
        <a:graphic>
          <a:graphicData uri="http://schemas.openxmlformats.org/drawingml/2006/table">
            <a:tbl>
              <a:tblPr>
                <a:noFill/>
                <a:tableStyleId>{1A06AC0F-7CE3-45AA-A2D6-FAC9B3F8C9B9}</a:tableStyleId>
              </a:tblPr>
              <a:tblGrid>
                <a:gridCol w="156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2EAEE3"/>
                          </a:solidFill>
                        </a:rPr>
                        <a:t>Race</a:t>
                      </a:r>
                      <a:endParaRPr sz="1400" u="none" strike="noStrike" cap="none">
                        <a:solidFill>
                          <a:srgbClr val="2EAEE3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AE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2EAEE3"/>
                          </a:solidFill>
                        </a:rPr>
                        <a:t>Difference(CRA – Non-CRA)</a:t>
                      </a:r>
                      <a:endParaRPr sz="1400" u="none" strike="noStrike" cap="none">
                        <a:solidFill>
                          <a:srgbClr val="2EAEE3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EAE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CC0000"/>
                          </a:solidFill>
                        </a:rPr>
                        <a:t>Native Hawaiian</a:t>
                      </a:r>
                      <a:endParaRPr sz="1200" b="1" u="none" strike="noStrike" cap="none">
                        <a:solidFill>
                          <a:srgbClr val="CC0000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EAE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04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Arial"/>
                        <a:buChar char="-"/>
                      </a:pPr>
                      <a:r>
                        <a:rPr lang="en" sz="1200" b="1">
                          <a:solidFill>
                            <a:srgbClr val="CC0000"/>
                          </a:solidFill>
                        </a:rPr>
                        <a:t>0.589286</a:t>
                      </a:r>
                      <a:endParaRPr sz="1200" b="1">
                        <a:solidFill>
                          <a:srgbClr val="CC0000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EAE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CC0000"/>
                          </a:solidFill>
                        </a:rPr>
                        <a:t>Samoan </a:t>
                      </a:r>
                      <a:endParaRPr sz="1200" b="1" u="none" strike="noStrike" cap="none">
                        <a:solidFill>
                          <a:srgbClr val="CC0000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04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Arial"/>
                        <a:buChar char="-"/>
                      </a:pPr>
                      <a:r>
                        <a:rPr lang="en" sz="1200" b="1">
                          <a:solidFill>
                            <a:srgbClr val="CC0000"/>
                          </a:solidFill>
                        </a:rPr>
                        <a:t>0.257143</a:t>
                      </a:r>
                      <a:endParaRPr sz="1200" b="1">
                        <a:solidFill>
                          <a:srgbClr val="CC0000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CC0000"/>
                          </a:solidFill>
                        </a:rPr>
                        <a:t>Japanese </a:t>
                      </a:r>
                      <a:endParaRPr sz="1200" b="1" u="none" strike="noStrike" cap="none">
                        <a:solidFill>
                          <a:srgbClr val="CC0000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04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200"/>
                        <a:buFont typeface="Arial"/>
                        <a:buChar char="-"/>
                      </a:pPr>
                      <a:r>
                        <a:rPr lang="en" sz="1200" b="1" u="none" strike="noStrike" cap="none">
                          <a:solidFill>
                            <a:srgbClr val="CC0000"/>
                          </a:solidFill>
                        </a:rPr>
                        <a:t>0.196796</a:t>
                      </a:r>
                      <a:endParaRPr sz="1200" b="1" u="none" strike="noStrike" cap="none">
                        <a:solidFill>
                          <a:srgbClr val="CC0000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rgbClr val="CC0000"/>
                          </a:solidFill>
                        </a:rPr>
                        <a:t>Korean </a:t>
                      </a:r>
                      <a:endParaRPr sz="1200" b="1">
                        <a:solidFill>
                          <a:srgbClr val="CC0000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04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00"/>
                        </a:buClr>
                        <a:buSzPts val="1200"/>
                        <a:buFont typeface="Arial"/>
                        <a:buChar char="-"/>
                      </a:pPr>
                      <a:r>
                        <a:rPr lang="en" sz="1200" b="1">
                          <a:solidFill>
                            <a:srgbClr val="CC0000"/>
                          </a:solidFill>
                        </a:rPr>
                        <a:t>0.173077</a:t>
                      </a:r>
                      <a:endParaRPr sz="1200" b="1">
                        <a:solidFill>
                          <a:srgbClr val="CC0000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6AA84F"/>
                          </a:solidFill>
                        </a:rPr>
                        <a:t>Black or African American  </a:t>
                      </a:r>
                      <a:endParaRPr sz="1200" b="1" u="none" strike="noStrike" cap="none">
                        <a:solidFill>
                          <a:srgbClr val="6AA84F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6AA84F"/>
                          </a:solidFill>
                        </a:rPr>
                        <a:t>    </a:t>
                      </a:r>
                      <a:r>
                        <a:rPr lang="en" sz="1200" b="1">
                          <a:solidFill>
                            <a:srgbClr val="6AA84F"/>
                          </a:solidFill>
                        </a:rPr>
                        <a:t>+</a:t>
                      </a:r>
                      <a:r>
                        <a:rPr lang="en" sz="1200" b="1" u="none" strike="noStrike" cap="none">
                          <a:solidFill>
                            <a:srgbClr val="6AA84F"/>
                          </a:solidFill>
                        </a:rPr>
                        <a:t>    0.228523</a:t>
                      </a:r>
                      <a:endParaRPr sz="1200" b="1" u="none" strike="noStrike" cap="none">
                        <a:solidFill>
                          <a:srgbClr val="6AA84F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8" name="Google Shape;21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19" name="Google Shape;21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65026" y="67978"/>
            <a:ext cx="878975" cy="2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0"/>
          <p:cNvSpPr txBox="1"/>
          <p:nvPr/>
        </p:nvSpPr>
        <p:spPr>
          <a:xfrm>
            <a:off x="4869074" y="4797825"/>
            <a:ext cx="453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2EAEE3"/>
                </a:solidFill>
              </a:rPr>
              <a:t>Note: Difference = CRA approval rate – Non-CRA approval rate</a:t>
            </a:r>
            <a:endParaRPr/>
          </a:p>
        </p:txBody>
      </p:sp>
      <p:sp>
        <p:nvSpPr>
          <p:cNvPr id="221" name="Google Shape;221;p10"/>
          <p:cNvSpPr/>
          <p:nvPr/>
        </p:nvSpPr>
        <p:spPr>
          <a:xfrm>
            <a:off x="1025175" y="2563725"/>
            <a:ext cx="1170900" cy="205500"/>
          </a:xfrm>
          <a:prstGeom prst="rect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0"/>
          <p:cNvSpPr/>
          <p:nvPr/>
        </p:nvSpPr>
        <p:spPr>
          <a:xfrm>
            <a:off x="317700" y="4073950"/>
            <a:ext cx="1878300" cy="6717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"/>
          <p:cNvSpPr txBox="1"/>
          <p:nvPr/>
        </p:nvSpPr>
        <p:spPr>
          <a:xfrm>
            <a:off x="674160" y="947415"/>
            <a:ext cx="81576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2665"/>
              </a:buClr>
              <a:buSzPts val="1400"/>
              <a:buChar char="●"/>
            </a:pPr>
            <a:r>
              <a:rPr lang="en" sz="1400" b="1" i="0" u="none" strike="noStrike" cap="none">
                <a:solidFill>
                  <a:srgbClr val="192665"/>
                </a:solidFill>
                <a:latin typeface="Arial"/>
                <a:ea typeface="Arial"/>
                <a:cs typeface="Arial"/>
                <a:sym typeface="Arial"/>
              </a:rPr>
              <a:t>All Hispanic or Latino </a:t>
            </a:r>
            <a:r>
              <a:rPr lang="en" sz="1400" i="0" u="none" strike="noStrike" cap="none">
                <a:solidFill>
                  <a:srgbClr val="192665"/>
                </a:solidFill>
              </a:rPr>
              <a:t>subgroups face</a:t>
            </a:r>
            <a:r>
              <a:rPr lang="en" sz="1400" b="1" i="0" u="none" strike="noStrike" cap="none">
                <a:solidFill>
                  <a:srgbClr val="192665"/>
                </a:solidFill>
                <a:latin typeface="Arial"/>
                <a:ea typeface="Arial"/>
                <a:cs typeface="Arial"/>
                <a:sym typeface="Arial"/>
              </a:rPr>
              <a:t> negative differences</a:t>
            </a:r>
            <a:r>
              <a:rPr lang="en" sz="1400" b="0" i="0" u="none" strike="noStrike" cap="none">
                <a:solidFill>
                  <a:srgbClr val="192665"/>
                </a:solidFill>
                <a:latin typeface="Arial"/>
                <a:ea typeface="Arial"/>
                <a:cs typeface="Arial"/>
                <a:sym typeface="Arial"/>
              </a:rPr>
              <a:t>, with </a:t>
            </a:r>
            <a:r>
              <a:rPr lang="en" sz="1400" b="1" i="0" u="none" strike="noStrike" cap="none">
                <a:solidFill>
                  <a:srgbClr val="192665"/>
                </a:solidFill>
                <a:latin typeface="Arial"/>
                <a:ea typeface="Arial"/>
                <a:cs typeface="Arial"/>
                <a:sym typeface="Arial"/>
              </a:rPr>
              <a:t>Cubans </a:t>
            </a:r>
            <a:r>
              <a:rPr lang="en" sz="1400" i="0" u="none" strike="noStrike" cap="none">
                <a:solidFill>
                  <a:srgbClr val="192665"/>
                </a:solidFill>
              </a:rPr>
              <a:t>experiencing the </a:t>
            </a:r>
            <a:r>
              <a:rPr lang="en" sz="1400" b="1" i="0" u="none" strike="noStrike" cap="none">
                <a:solidFill>
                  <a:srgbClr val="192665"/>
                </a:solidFill>
                <a:latin typeface="Arial"/>
                <a:ea typeface="Arial"/>
                <a:cs typeface="Arial"/>
                <a:sym typeface="Arial"/>
              </a:rPr>
              <a:t>largest gap at - 20%</a:t>
            </a:r>
            <a:r>
              <a:rPr lang="en" sz="1400" b="0" i="0" u="none" strike="noStrike" cap="none">
                <a:solidFill>
                  <a:srgbClr val="19266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19266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2665"/>
              </a:buClr>
              <a:buSzPts val="1400"/>
              <a:buChar char="●"/>
            </a:pPr>
            <a:r>
              <a:rPr lang="en" sz="1400" b="1" i="0" u="none" strike="noStrike" cap="none">
                <a:solidFill>
                  <a:srgbClr val="192665"/>
                </a:solidFill>
                <a:latin typeface="Arial"/>
                <a:ea typeface="Arial"/>
                <a:cs typeface="Arial"/>
                <a:sym typeface="Arial"/>
              </a:rPr>
              <a:t>Puerto Rican, Other Hispanic/Latino, and Mexican applicants</a:t>
            </a:r>
            <a:r>
              <a:rPr lang="en" sz="1400" b="0" i="0" u="none" strike="noStrike" cap="none">
                <a:solidFill>
                  <a:srgbClr val="192665"/>
                </a:solidFill>
                <a:latin typeface="Arial"/>
                <a:ea typeface="Arial"/>
                <a:cs typeface="Arial"/>
                <a:sym typeface="Arial"/>
              </a:rPr>
              <a:t> also show consistent </a:t>
            </a:r>
            <a:r>
              <a:rPr lang="en" sz="1400" b="1" i="0" u="none" strike="noStrike" cap="none">
                <a:solidFill>
                  <a:srgbClr val="192665"/>
                </a:solidFill>
              </a:rPr>
              <a:t>disadvantage</a:t>
            </a:r>
            <a:r>
              <a:rPr lang="en" sz="1400" b="0" i="0" u="none" strike="noStrike" cap="none">
                <a:solidFill>
                  <a:srgbClr val="192665"/>
                </a:solidFill>
                <a:latin typeface="Arial"/>
                <a:ea typeface="Arial"/>
                <a:cs typeface="Arial"/>
                <a:sym typeface="Arial"/>
              </a:rPr>
              <a:t>, though to varying degrees.</a:t>
            </a:r>
            <a:endParaRPr sz="1400" b="0" i="0" u="none" strike="noStrike" cap="none">
              <a:solidFill>
                <a:srgbClr val="19266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192665"/>
                </a:solidFill>
                <a:latin typeface="Arial"/>
                <a:ea typeface="Arial"/>
                <a:cs typeface="Arial"/>
                <a:sym typeface="Arial"/>
              </a:rPr>
              <a:t>These patterns suggest </a:t>
            </a:r>
            <a:r>
              <a:rPr lang="en" sz="1400" b="1" i="0" u="none" strike="noStrike" cap="none">
                <a:solidFill>
                  <a:srgbClr val="192665"/>
                </a:solidFill>
                <a:latin typeface="Arial"/>
                <a:ea typeface="Arial"/>
                <a:cs typeface="Arial"/>
                <a:sym typeface="Arial"/>
              </a:rPr>
              <a:t>systemic ethnic disparities</a:t>
            </a:r>
            <a:r>
              <a:rPr lang="en" sz="1400" b="0" i="0" u="none" strike="noStrike" cap="none">
                <a:solidFill>
                  <a:srgbClr val="192665"/>
                </a:solidFill>
                <a:latin typeface="Arial"/>
                <a:ea typeface="Arial"/>
                <a:cs typeface="Arial"/>
                <a:sym typeface="Arial"/>
              </a:rPr>
              <a:t> that warrant further investigation.</a:t>
            </a:r>
            <a:endParaRPr sz="1400" b="0" i="0" u="none" strike="noStrike" cap="none">
              <a:solidFill>
                <a:srgbClr val="19266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1"/>
          <p:cNvSpPr/>
          <p:nvPr/>
        </p:nvSpPr>
        <p:spPr>
          <a:xfrm>
            <a:off x="0" y="0"/>
            <a:ext cx="9144000" cy="838899"/>
          </a:xfrm>
          <a:prstGeom prst="rect">
            <a:avLst/>
          </a:prstGeom>
          <a:solidFill>
            <a:srgbClr val="2EAE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 Hispanic or Latino </a:t>
            </a:r>
            <a:r>
              <a:rPr lang="en" sz="2200" b="1" dirty="0">
                <a:solidFill>
                  <a:schemeClr val="lt1"/>
                </a:solidFill>
              </a:rPr>
              <a:t>S</a:t>
            </a:r>
            <a:r>
              <a:rPr lang="en" sz="2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ubgroups </a:t>
            </a:r>
            <a:r>
              <a:rPr lang="en" sz="2200" b="1" dirty="0">
                <a:solidFill>
                  <a:schemeClr val="lt1"/>
                </a:solidFill>
              </a:rPr>
              <a:t>F</a:t>
            </a:r>
            <a:r>
              <a:rPr lang="en" sz="2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ace </a:t>
            </a:r>
            <a:r>
              <a:rPr lang="en" sz="2200" b="1" dirty="0">
                <a:solidFill>
                  <a:schemeClr val="lt1"/>
                </a:solidFill>
              </a:rPr>
              <a:t>N</a:t>
            </a:r>
            <a:r>
              <a:rPr lang="en" sz="2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egative </a:t>
            </a:r>
            <a:r>
              <a:rPr lang="en" sz="2200" b="1" dirty="0">
                <a:solidFill>
                  <a:schemeClr val="lt1"/>
                </a:solidFill>
              </a:rPr>
              <a:t>D</a:t>
            </a:r>
            <a:r>
              <a:rPr lang="en" sz="2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ifferences</a:t>
            </a:r>
            <a:endParaRPr sz="2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9" name="Google Shape;229;p11"/>
          <p:cNvGraphicFramePr/>
          <p:nvPr/>
        </p:nvGraphicFramePr>
        <p:xfrm>
          <a:off x="749700" y="2723299"/>
          <a:ext cx="3091200" cy="1661210"/>
        </p:xfrm>
        <a:graphic>
          <a:graphicData uri="http://schemas.openxmlformats.org/drawingml/2006/table">
            <a:tbl>
              <a:tblPr>
                <a:noFill/>
                <a:tableStyleId>{1A06AC0F-7CE3-45AA-A2D6-FAC9B3F8C9B9}</a:tableStyleId>
              </a:tblPr>
              <a:tblGrid>
                <a:gridCol w="183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192665"/>
                          </a:solidFill>
                        </a:rPr>
                        <a:t>Ethnicity</a:t>
                      </a:r>
                      <a:endParaRPr sz="1400" u="none" strike="noStrike" cap="none">
                        <a:solidFill>
                          <a:srgbClr val="192665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1926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192665"/>
                          </a:solidFill>
                        </a:rPr>
                        <a:t>Difference</a:t>
                      </a:r>
                      <a:endParaRPr sz="1400" u="none" strike="noStrike" cap="none">
                        <a:solidFill>
                          <a:srgbClr val="192665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1926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b="1" u="none" strike="noStrike" cap="none">
                          <a:solidFill>
                            <a:srgbClr val="CC0000"/>
                          </a:solidFill>
                        </a:rPr>
                        <a:t>Cuban </a:t>
                      </a:r>
                      <a:endParaRPr sz="1300" b="1" u="none" strike="noStrike" cap="none">
                        <a:solidFill>
                          <a:srgbClr val="CC0000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26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b="1" u="none" strike="noStrike" cap="none">
                          <a:solidFill>
                            <a:srgbClr val="CC0000"/>
                          </a:solidFill>
                        </a:rPr>
                        <a:t>-0.201906</a:t>
                      </a:r>
                      <a:endParaRPr sz="1300" b="1" u="none" strike="noStrike" cap="none">
                        <a:solidFill>
                          <a:srgbClr val="CC0000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926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b="1" u="none" strike="noStrike" cap="none">
                          <a:solidFill>
                            <a:srgbClr val="CC0000"/>
                          </a:solidFill>
                        </a:rPr>
                        <a:t>Puerto Rican </a:t>
                      </a:r>
                      <a:endParaRPr sz="1300" b="1" u="none" strike="noStrike" cap="none">
                        <a:solidFill>
                          <a:srgbClr val="CC0000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b="1" u="none" strike="noStrike" cap="none">
                          <a:solidFill>
                            <a:srgbClr val="CC0000"/>
                          </a:solidFill>
                        </a:rPr>
                        <a:t>-0.149075</a:t>
                      </a:r>
                      <a:endParaRPr sz="1300" b="1" u="none" strike="noStrike" cap="none">
                        <a:solidFill>
                          <a:srgbClr val="CC0000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b="1" u="none" strike="noStrike" cap="none">
                          <a:solidFill>
                            <a:srgbClr val="CC0000"/>
                          </a:solidFill>
                        </a:rPr>
                        <a:t>Other Hispanic or Latino </a:t>
                      </a:r>
                      <a:endParaRPr sz="1300" b="1" u="none" strike="noStrike" cap="none">
                        <a:solidFill>
                          <a:srgbClr val="CC0000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b="1" u="none" strike="noStrike" cap="none">
                          <a:solidFill>
                            <a:srgbClr val="CC0000"/>
                          </a:solidFill>
                        </a:rPr>
                        <a:t>-0.146093</a:t>
                      </a:r>
                      <a:endParaRPr sz="1300" b="1" u="none" strike="noStrike" cap="none">
                        <a:solidFill>
                          <a:srgbClr val="CC0000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b="1" u="none" strike="noStrike" cap="none">
                          <a:solidFill>
                            <a:srgbClr val="CC0000"/>
                          </a:solidFill>
                        </a:rPr>
                        <a:t>Mexican </a:t>
                      </a:r>
                      <a:endParaRPr sz="1300" b="1" u="none" strike="noStrike" cap="none">
                        <a:solidFill>
                          <a:srgbClr val="CC0000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 u="none" strike="noStrike" cap="none">
                          <a:solidFill>
                            <a:srgbClr val="CC0000"/>
                          </a:solidFill>
                        </a:rPr>
                        <a:t>-0.116011</a:t>
                      </a:r>
                      <a:endParaRPr sz="1300" b="1" u="none" strike="noStrike" cap="none">
                        <a:solidFill>
                          <a:srgbClr val="CC0000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0" name="Google Shape;23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31" name="Google Shape;23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026" y="67978"/>
            <a:ext cx="878975" cy="2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525" y="2492726"/>
            <a:ext cx="4490299" cy="2613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1"/>
          <p:cNvSpPr/>
          <p:nvPr/>
        </p:nvSpPr>
        <p:spPr>
          <a:xfrm>
            <a:off x="4113525" y="3028100"/>
            <a:ext cx="1280400" cy="18972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4fea58dca_0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39" name="Google Shape;239;g304fea58dca_0_0"/>
          <p:cNvSpPr/>
          <p:nvPr/>
        </p:nvSpPr>
        <p:spPr>
          <a:xfrm>
            <a:off x="0" y="0"/>
            <a:ext cx="9144000" cy="838800"/>
          </a:xfrm>
          <a:prstGeom prst="rect">
            <a:avLst/>
          </a:prstGeom>
          <a:solidFill>
            <a:srgbClr val="2EAE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lt1"/>
                </a:solidFill>
              </a:rPr>
              <a:t>CRA Support Helps, but Inequality Persists</a:t>
            </a:r>
            <a:endParaRPr sz="2000" b="1" dirty="0">
              <a:solidFill>
                <a:schemeClr val="lt1"/>
              </a:solidFill>
            </a:endParaRPr>
          </a:p>
          <a:p>
            <a:pPr marL="2743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-"/>
            </a:pPr>
            <a:r>
              <a:rPr lang="en" sz="1700" b="1" dirty="0">
                <a:solidFill>
                  <a:schemeClr val="lt1"/>
                </a:solidFill>
              </a:rPr>
              <a:t>Odds Ratios Based on Logistic Regression (All Datasets)</a:t>
            </a:r>
            <a:endParaRPr sz="1700" b="1" dirty="0">
              <a:solidFill>
                <a:schemeClr val="lt1"/>
              </a:solidFill>
            </a:endParaRPr>
          </a:p>
        </p:txBody>
      </p:sp>
      <p:pic>
        <p:nvPicPr>
          <p:cNvPr id="240" name="Google Shape;240;g304fea58dca_0_0" title="four_subplots_centered_odds.png"/>
          <p:cNvPicPr preferRelativeResize="0"/>
          <p:nvPr/>
        </p:nvPicPr>
        <p:blipFill rotWithShape="1">
          <a:blip r:embed="rId3">
            <a:alphaModFix/>
          </a:blip>
          <a:srcRect l="3843" t="5592" r="45720" b="47170"/>
          <a:stretch/>
        </p:blipFill>
        <p:spPr>
          <a:xfrm>
            <a:off x="380350" y="1012625"/>
            <a:ext cx="3194127" cy="213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304fea58dca_0_0" title="four_subplots_centered_odds.png"/>
          <p:cNvPicPr preferRelativeResize="0"/>
          <p:nvPr/>
        </p:nvPicPr>
        <p:blipFill rotWithShape="1">
          <a:blip r:embed="rId3">
            <a:alphaModFix/>
          </a:blip>
          <a:srcRect t="52743" r="47476"/>
          <a:stretch/>
        </p:blipFill>
        <p:spPr>
          <a:xfrm>
            <a:off x="5056349" y="2733525"/>
            <a:ext cx="3614751" cy="232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304fea58dca_0_0"/>
          <p:cNvSpPr txBox="1"/>
          <p:nvPr/>
        </p:nvSpPr>
        <p:spPr>
          <a:xfrm>
            <a:off x="168450" y="4438425"/>
            <a:ext cx="5142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600" b="1" i="0" u="none" strike="noStrike" cap="none">
                <a:solidFill>
                  <a:srgbClr val="192665"/>
                </a:solidFill>
                <a:latin typeface="Arial"/>
                <a:ea typeface="Arial"/>
                <a:cs typeface="Arial"/>
                <a:sym typeface="Arial"/>
              </a:rPr>
              <a:t>Note: </a:t>
            </a:r>
            <a:endParaRPr sz="600" b="1" i="0" u="none" strike="noStrike" cap="none">
              <a:solidFill>
                <a:srgbClr val="19266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600">
                <a:solidFill>
                  <a:srgbClr val="192665"/>
                </a:solidFill>
              </a:rPr>
              <a:t>1. We use a</a:t>
            </a:r>
            <a:r>
              <a:rPr lang="en" sz="600" b="1">
                <a:solidFill>
                  <a:srgbClr val="192665"/>
                </a:solidFill>
              </a:rPr>
              <a:t> logistic regression model </a:t>
            </a:r>
            <a:r>
              <a:rPr lang="en" sz="600">
                <a:solidFill>
                  <a:srgbClr val="192665"/>
                </a:solidFill>
              </a:rPr>
              <a:t>controlling for</a:t>
            </a:r>
            <a:r>
              <a:rPr lang="en" sz="600" b="1">
                <a:solidFill>
                  <a:srgbClr val="192665"/>
                </a:solidFill>
              </a:rPr>
              <a:t> loan amount, loan term, loan type, loan purpose, and geographic fixed effects</a:t>
            </a:r>
            <a:r>
              <a:rPr lang="en" sz="600">
                <a:solidFill>
                  <a:srgbClr val="192665"/>
                </a:solidFill>
              </a:rPr>
              <a:t> to isolate the impact of </a:t>
            </a:r>
            <a:r>
              <a:rPr lang="en" sz="600" b="1">
                <a:solidFill>
                  <a:srgbClr val="192665"/>
                </a:solidFill>
              </a:rPr>
              <a:t>CRA affiliation, income level, and race/ethnicity on loan approval.</a:t>
            </a:r>
            <a:endParaRPr sz="600" b="1">
              <a:solidFill>
                <a:srgbClr val="192665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600" b="1">
                <a:solidFill>
                  <a:srgbClr val="192665"/>
                </a:solidFill>
              </a:rPr>
              <a:t>2. </a:t>
            </a:r>
            <a:r>
              <a:rPr lang="en" sz="600" b="1" i="0" u="none" strike="noStrike" cap="none">
                <a:solidFill>
                  <a:srgbClr val="192665"/>
                </a:solidFill>
                <a:latin typeface="Arial"/>
                <a:ea typeface="Arial"/>
                <a:cs typeface="Arial"/>
                <a:sym typeface="Arial"/>
              </a:rPr>
              <a:t>Odds Ratio (OR) = e^(coef)</a:t>
            </a:r>
            <a:r>
              <a:rPr lang="en" sz="600" b="1">
                <a:solidFill>
                  <a:srgbClr val="192665"/>
                </a:solidFill>
              </a:rPr>
              <a:t>. </a:t>
            </a:r>
            <a:r>
              <a:rPr lang="en" sz="600" b="0" i="0" u="none" strike="noStrike" cap="none">
                <a:solidFill>
                  <a:srgbClr val="192665"/>
                </a:solidFill>
                <a:latin typeface="Arial"/>
                <a:ea typeface="Arial"/>
                <a:cs typeface="Arial"/>
                <a:sym typeface="Arial"/>
              </a:rPr>
              <a:t>OR &gt; 1 indicates an increased probability of approval</a:t>
            </a:r>
            <a:r>
              <a:rPr lang="en" sz="600">
                <a:solidFill>
                  <a:srgbClr val="192665"/>
                </a:solidFill>
              </a:rPr>
              <a:t>; </a:t>
            </a:r>
            <a:r>
              <a:rPr lang="en" sz="600" b="0" i="0" u="none" strike="noStrike" cap="none">
                <a:solidFill>
                  <a:srgbClr val="192665"/>
                </a:solidFill>
                <a:latin typeface="Arial"/>
                <a:ea typeface="Arial"/>
                <a:cs typeface="Arial"/>
                <a:sym typeface="Arial"/>
              </a:rPr>
              <a:t>OR &lt; 1 indicates a decreased probability of approval; OR = 1 indicates no effect on approval probability</a:t>
            </a:r>
            <a:r>
              <a:rPr lang="en" sz="600">
                <a:solidFill>
                  <a:srgbClr val="192665"/>
                </a:solidFill>
              </a:rPr>
              <a:t>. </a:t>
            </a:r>
            <a:r>
              <a:rPr lang="en" sz="600">
                <a:solidFill>
                  <a:schemeClr val="dk1"/>
                </a:solidFill>
              </a:rPr>
              <a:t> </a:t>
            </a:r>
            <a:endParaRPr sz="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600">
                <a:solidFill>
                  <a:srgbClr val="192665"/>
                </a:solidFill>
              </a:rPr>
              <a:t>3. For model, LLR pvalue:  0.000; Log-Likelihood: -2.6036e+05; Pseudo-R-squared: 0.1443</a:t>
            </a:r>
            <a:endParaRPr sz="700" b="0" i="0" u="none" strike="noStrike" cap="none">
              <a:solidFill>
                <a:srgbClr val="19266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304fea58dca_0_0"/>
          <p:cNvSpPr txBox="1"/>
          <p:nvPr/>
        </p:nvSpPr>
        <p:spPr>
          <a:xfrm>
            <a:off x="3844475" y="2181850"/>
            <a:ext cx="4854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●"/>
            </a:pPr>
            <a:r>
              <a:rPr lang="en">
                <a:solidFill>
                  <a:srgbClr val="073763"/>
                </a:solidFill>
              </a:rPr>
              <a:t>CRA banks </a:t>
            </a:r>
            <a:r>
              <a:rPr lang="en" b="1">
                <a:solidFill>
                  <a:srgbClr val="073763"/>
                </a:solidFill>
              </a:rPr>
              <a:t>don’t fully protect low-income borrowers</a:t>
            </a:r>
            <a:r>
              <a:rPr lang="en" sz="1300" b="1">
                <a:solidFill>
                  <a:srgbClr val="073763"/>
                </a:solidFill>
              </a:rPr>
              <a:t> </a:t>
            </a:r>
            <a:r>
              <a:rPr lang="en" sz="1300">
                <a:solidFill>
                  <a:srgbClr val="073763"/>
                </a:solidFill>
              </a:rPr>
              <a:t>(CRA × Low-Income OR ≈ 0.37)</a:t>
            </a:r>
            <a:endParaRPr sz="1300">
              <a:solidFill>
                <a:srgbClr val="073763"/>
              </a:solidFill>
            </a:endParaRPr>
          </a:p>
        </p:txBody>
      </p:sp>
      <p:sp>
        <p:nvSpPr>
          <p:cNvPr id="244" name="Google Shape;244;g304fea58dca_0_0"/>
          <p:cNvSpPr txBox="1"/>
          <p:nvPr/>
        </p:nvSpPr>
        <p:spPr>
          <a:xfrm>
            <a:off x="528300" y="3323375"/>
            <a:ext cx="44229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73763"/>
                </a:solidFill>
              </a:rPr>
              <a:t>Race still matters: </a:t>
            </a:r>
            <a:endParaRPr sz="1300" b="1">
              <a:solidFill>
                <a:srgbClr val="073763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300"/>
              <a:buChar char="●"/>
            </a:pPr>
            <a:r>
              <a:rPr lang="en" sz="1300" b="1">
                <a:solidFill>
                  <a:srgbClr val="073763"/>
                </a:solidFill>
              </a:rPr>
              <a:t>Filipino, Black, and especially Vietnamese </a:t>
            </a:r>
            <a:r>
              <a:rPr lang="en" sz="1300">
                <a:solidFill>
                  <a:srgbClr val="073763"/>
                </a:solidFill>
              </a:rPr>
              <a:t>applicants experience the sharpest approval gaps</a:t>
            </a:r>
            <a:endParaRPr sz="1300" b="1">
              <a:solidFill>
                <a:srgbClr val="073763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300"/>
              <a:buChar char="●"/>
            </a:pPr>
            <a:r>
              <a:rPr lang="en" sz="1300">
                <a:solidFill>
                  <a:srgbClr val="073763"/>
                </a:solidFill>
              </a:rPr>
              <a:t>Vietnamese applicants face nearly</a:t>
            </a:r>
            <a:r>
              <a:rPr lang="en" sz="1300" b="1">
                <a:solidFill>
                  <a:srgbClr val="073763"/>
                </a:solidFill>
              </a:rPr>
              <a:t> 90% lower odds</a:t>
            </a:r>
            <a:endParaRPr sz="1300" b="1"/>
          </a:p>
        </p:txBody>
      </p:sp>
      <p:sp>
        <p:nvSpPr>
          <p:cNvPr id="245" name="Google Shape;245;g304fea58dca_0_0"/>
          <p:cNvSpPr txBox="1"/>
          <p:nvPr/>
        </p:nvSpPr>
        <p:spPr>
          <a:xfrm>
            <a:off x="3844475" y="1010375"/>
            <a:ext cx="5115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After controlling ten different variables, we found</a:t>
            </a:r>
            <a:endParaRPr>
              <a:solidFill>
                <a:srgbClr val="07376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●"/>
            </a:pPr>
            <a:r>
              <a:rPr lang="en">
                <a:solidFill>
                  <a:srgbClr val="073763"/>
                </a:solidFill>
              </a:rPr>
              <a:t>CRA helps a little (OR ≈ 1.06) — but </a:t>
            </a:r>
            <a:r>
              <a:rPr lang="en" b="1">
                <a:solidFill>
                  <a:srgbClr val="073763"/>
                </a:solidFill>
              </a:rPr>
              <a:t>not enough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246" name="Google Shape;246;g304fea58dca_0_0"/>
          <p:cNvSpPr txBox="1"/>
          <p:nvPr/>
        </p:nvSpPr>
        <p:spPr>
          <a:xfrm>
            <a:off x="3844475" y="1533838"/>
            <a:ext cx="4786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●"/>
            </a:pPr>
            <a:r>
              <a:rPr lang="en">
                <a:solidFill>
                  <a:srgbClr val="073763"/>
                </a:solidFill>
              </a:rPr>
              <a:t>Being </a:t>
            </a:r>
            <a:r>
              <a:rPr lang="en" b="1">
                <a:solidFill>
                  <a:srgbClr val="073763"/>
                </a:solidFill>
              </a:rPr>
              <a:t>low-income</a:t>
            </a:r>
            <a:r>
              <a:rPr lang="en">
                <a:solidFill>
                  <a:srgbClr val="073763"/>
                </a:solidFill>
              </a:rPr>
              <a:t> cuts approval </a:t>
            </a:r>
            <a:r>
              <a:rPr lang="en" b="1">
                <a:solidFill>
                  <a:srgbClr val="073763"/>
                </a:solidFill>
              </a:rPr>
              <a:t>odds in half</a:t>
            </a:r>
            <a:r>
              <a:rPr lang="en">
                <a:solidFill>
                  <a:srgbClr val="073763"/>
                </a:solidFill>
              </a:rPr>
              <a:t> (face ~50% lower odds of approval (OR ≈ 0.52))</a:t>
            </a:r>
            <a:endParaRPr>
              <a:solidFill>
                <a:srgbClr val="073763"/>
              </a:solidFill>
            </a:endParaRPr>
          </a:p>
        </p:txBody>
      </p:sp>
      <p:cxnSp>
        <p:nvCxnSpPr>
          <p:cNvPr id="247" name="Google Shape;247;g304fea58dca_0_0"/>
          <p:cNvCxnSpPr/>
          <p:nvPr/>
        </p:nvCxnSpPr>
        <p:spPr>
          <a:xfrm>
            <a:off x="1686275" y="1250088"/>
            <a:ext cx="0" cy="1662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48" name="Google Shape;248;g304fea58dca_0_0"/>
          <p:cNvCxnSpPr/>
          <p:nvPr/>
        </p:nvCxnSpPr>
        <p:spPr>
          <a:xfrm flipH="1">
            <a:off x="6861325" y="2821350"/>
            <a:ext cx="4800" cy="193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49" name="Google Shape;249;g304fea58dca_0_0"/>
          <p:cNvSpPr/>
          <p:nvPr/>
        </p:nvSpPr>
        <p:spPr>
          <a:xfrm>
            <a:off x="5136900" y="3364350"/>
            <a:ext cx="1011000" cy="13878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304fea58dca_0_0"/>
          <p:cNvSpPr/>
          <p:nvPr/>
        </p:nvSpPr>
        <p:spPr>
          <a:xfrm>
            <a:off x="380350" y="1761750"/>
            <a:ext cx="831000" cy="12207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2724</Words>
  <Application>Microsoft Office PowerPoint</Application>
  <PresentationFormat>On-screen Show (16:9)</PresentationFormat>
  <Paragraphs>390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Lato</vt:lpstr>
      <vt:lpstr>Times New Roman</vt:lpstr>
      <vt:lpstr>Roboto Mono</vt:lpstr>
      <vt:lpstr>Simple Light</vt:lpstr>
      <vt:lpstr>Simple Light</vt:lpstr>
      <vt:lpstr>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</vt:lpstr>
      <vt:lpstr>Appendix A-Data Preparation</vt:lpstr>
      <vt:lpstr>PowerPoint Presentation</vt:lpstr>
      <vt:lpstr>PowerPoint Presentation</vt:lpstr>
      <vt:lpstr>Appendix B - Difference between different groups</vt:lpstr>
      <vt:lpstr>Appendix C-Logit Model Specification for Loan Approval Probability</vt:lpstr>
      <vt:lpstr>PowerPoint Presentation</vt:lpstr>
      <vt:lpstr>Appendix D - Results of Logistic Regression</vt:lpstr>
      <vt:lpstr>PowerPoint Presentation</vt:lpstr>
      <vt:lpstr>PowerPoint Presentation</vt:lpstr>
      <vt:lpstr>PowerPoint Presentation</vt:lpstr>
      <vt:lpstr>PowerPoint Presentation</vt:lpstr>
      <vt:lpstr>Appendix E: logistics Regression Comparison Table  ( CRA vs Non CRA)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Lehan Dong</cp:lastModifiedBy>
  <cp:revision>6</cp:revision>
  <dcterms:modified xsi:type="dcterms:W3CDTF">2025-06-28T18:27:13Z</dcterms:modified>
</cp:coreProperties>
</file>